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8" r:id="rId3"/>
    <p:sldId id="257" r:id="rId4"/>
    <p:sldId id="301" r:id="rId5"/>
    <p:sldId id="265" r:id="rId6"/>
    <p:sldId id="259" r:id="rId7"/>
    <p:sldId id="258" r:id="rId8"/>
    <p:sldId id="272" r:id="rId9"/>
    <p:sldId id="273" r:id="rId10"/>
    <p:sldId id="274" r:id="rId11"/>
    <p:sldId id="305" r:id="rId12"/>
    <p:sldId id="291" r:id="rId13"/>
    <p:sldId id="275" r:id="rId14"/>
    <p:sldId id="277" r:id="rId15"/>
    <p:sldId id="278" r:id="rId16"/>
    <p:sldId id="279" r:id="rId17"/>
    <p:sldId id="280" r:id="rId18"/>
    <p:sldId id="281" r:id="rId19"/>
    <p:sldId id="282" r:id="rId20"/>
    <p:sldId id="283" r:id="rId21"/>
    <p:sldId id="299" r:id="rId22"/>
    <p:sldId id="284" r:id="rId23"/>
    <p:sldId id="285" r:id="rId24"/>
    <p:sldId id="286" r:id="rId25"/>
    <p:sldId id="267" r:id="rId26"/>
    <p:sldId id="289" r:id="rId27"/>
    <p:sldId id="290" r:id="rId28"/>
    <p:sldId id="262" r:id="rId29"/>
    <p:sldId id="263" r:id="rId30"/>
    <p:sldId id="264" r:id="rId31"/>
    <p:sldId id="260" r:id="rId32"/>
    <p:sldId id="269" r:id="rId33"/>
    <p:sldId id="292" r:id="rId34"/>
    <p:sldId id="293" r:id="rId35"/>
    <p:sldId id="294" r:id="rId36"/>
    <p:sldId id="304" r:id="rId37"/>
    <p:sldId id="295" r:id="rId38"/>
    <p:sldId id="296" r:id="rId39"/>
    <p:sldId id="297" r:id="rId40"/>
    <p:sldId id="261" r:id="rId41"/>
    <p:sldId id="303"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3" d="100"/>
          <a:sy n="63" d="100"/>
        </p:scale>
        <p:origin x="39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E744D5E-B687-4FBE-8DD5-E9CE359922DE}" type="datetimeFigureOut">
              <a:rPr lang="en-US" smtClean="0"/>
              <a:t>3/28/2022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BB8DA9-DB37-40BF-BD2F-7286999BD1E5}" type="slidenum">
              <a:rPr lang="en-US" smtClean="0"/>
              <a:t>‹#›</a:t>
            </a:fld>
            <a:endParaRPr lang="en-US"/>
          </a:p>
        </p:txBody>
      </p:sp>
    </p:spTree>
    <p:extLst>
      <p:ext uri="{BB962C8B-B14F-4D97-AF65-F5344CB8AC3E}">
        <p14:creationId xmlns:p14="http://schemas.microsoft.com/office/powerpoint/2010/main" val="824137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99EEF-E53F-4036-ABC4-CE4A38E53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077BA1C-6D11-4968-9D74-50728189F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B760F7-C97C-4185-8E1D-9AA5BE3CDD3E}"/>
              </a:ext>
            </a:extLst>
          </p:cNvPr>
          <p:cNvSpPr>
            <a:spLocks noGrp="1"/>
          </p:cNvSpPr>
          <p:nvPr>
            <p:ph type="dt" sz="half" idx="10"/>
          </p:nvPr>
        </p:nvSpPr>
        <p:spPr/>
        <p:txBody>
          <a:bodyPr/>
          <a:lstStyle/>
          <a:p>
            <a:fld id="{20BA95A7-17C3-4337-AF88-9CA159FCF312}" type="datetime1">
              <a:rPr lang="en-US" smtClean="0"/>
              <a:t>3/28/2022</a:t>
            </a:fld>
            <a:endParaRPr lang="en-US"/>
          </a:p>
        </p:txBody>
      </p:sp>
      <p:sp>
        <p:nvSpPr>
          <p:cNvPr id="5" name="Footer Placeholder 4">
            <a:extLst>
              <a:ext uri="{FF2B5EF4-FFF2-40B4-BE49-F238E27FC236}">
                <a16:creationId xmlns:a16="http://schemas.microsoft.com/office/drawing/2014/main" id="{53DACB12-65E7-4C59-B243-3627746481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88A61-6308-4F5C-B2A8-EA4AE29D3553}"/>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330794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DF8E-01C8-4D71-B713-F32D3A467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090979-7E5E-4839-84F0-43C8128E32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AEF6B6-DF65-46C0-A3B5-DB26A0300B4C}"/>
              </a:ext>
            </a:extLst>
          </p:cNvPr>
          <p:cNvSpPr>
            <a:spLocks noGrp="1"/>
          </p:cNvSpPr>
          <p:nvPr>
            <p:ph type="dt" sz="half" idx="10"/>
          </p:nvPr>
        </p:nvSpPr>
        <p:spPr/>
        <p:txBody>
          <a:bodyPr/>
          <a:lstStyle/>
          <a:p>
            <a:fld id="{2AFB0157-2B41-4D85-861A-706112E9BA53}" type="datetime1">
              <a:rPr lang="en-US" smtClean="0"/>
              <a:t>3/28/2022</a:t>
            </a:fld>
            <a:endParaRPr lang="en-US"/>
          </a:p>
        </p:txBody>
      </p:sp>
      <p:sp>
        <p:nvSpPr>
          <p:cNvPr id="5" name="Footer Placeholder 4">
            <a:extLst>
              <a:ext uri="{FF2B5EF4-FFF2-40B4-BE49-F238E27FC236}">
                <a16:creationId xmlns:a16="http://schemas.microsoft.com/office/drawing/2014/main" id="{E636D6ED-4CBE-4C90-A0DC-B55F3126C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E3261A-A437-46E8-B321-08266A9933BA}"/>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312765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B324CF-9BCB-4C04-99FA-7D389B7FBF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781717-BC1D-40AD-81D0-F69BBED130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F929D-ACF1-4835-BFCB-2C214D8EC8E7}"/>
              </a:ext>
            </a:extLst>
          </p:cNvPr>
          <p:cNvSpPr>
            <a:spLocks noGrp="1"/>
          </p:cNvSpPr>
          <p:nvPr>
            <p:ph type="dt" sz="half" idx="10"/>
          </p:nvPr>
        </p:nvSpPr>
        <p:spPr/>
        <p:txBody>
          <a:bodyPr/>
          <a:lstStyle/>
          <a:p>
            <a:fld id="{A75F705E-62D5-469D-A3DC-98BAEFAEB7CF}" type="datetime1">
              <a:rPr lang="en-US" smtClean="0"/>
              <a:t>3/28/2022</a:t>
            </a:fld>
            <a:endParaRPr lang="en-US"/>
          </a:p>
        </p:txBody>
      </p:sp>
      <p:sp>
        <p:nvSpPr>
          <p:cNvPr id="5" name="Footer Placeholder 4">
            <a:extLst>
              <a:ext uri="{FF2B5EF4-FFF2-40B4-BE49-F238E27FC236}">
                <a16:creationId xmlns:a16="http://schemas.microsoft.com/office/drawing/2014/main" id="{548C9E62-33E7-4F15-9490-74C7E98CA0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13692D-3C45-4B4B-B605-2F9ECA60621B}"/>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3333278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1560D-4394-456A-AD3C-D303CAC6BD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6C89A-9C9F-4AA2-B4D9-DCA2C6F0D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FA746-0C01-45F4-A568-EC848168E60A}"/>
              </a:ext>
            </a:extLst>
          </p:cNvPr>
          <p:cNvSpPr>
            <a:spLocks noGrp="1"/>
          </p:cNvSpPr>
          <p:nvPr>
            <p:ph type="dt" sz="half" idx="10"/>
          </p:nvPr>
        </p:nvSpPr>
        <p:spPr/>
        <p:txBody>
          <a:bodyPr/>
          <a:lstStyle/>
          <a:p>
            <a:fld id="{65EAF1BE-D2FC-4A5F-AA41-58A46EC0A99E}" type="datetime1">
              <a:rPr lang="en-US" smtClean="0"/>
              <a:t>3/28/2022</a:t>
            </a:fld>
            <a:endParaRPr lang="en-US"/>
          </a:p>
        </p:txBody>
      </p:sp>
      <p:sp>
        <p:nvSpPr>
          <p:cNvPr id="5" name="Footer Placeholder 4">
            <a:extLst>
              <a:ext uri="{FF2B5EF4-FFF2-40B4-BE49-F238E27FC236}">
                <a16:creationId xmlns:a16="http://schemas.microsoft.com/office/drawing/2014/main" id="{AEF35C76-FC20-4C17-A91C-F1B159D92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0600F-7B4C-431E-B685-CC15999D59E4}"/>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401164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A3D7-5B4D-4430-AD2A-287D79097D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BF0BB7-91EF-4BD9-A1B8-D59BB6BBF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06C536-03F7-4C5E-B1E5-D7EDE21F411A}"/>
              </a:ext>
            </a:extLst>
          </p:cNvPr>
          <p:cNvSpPr>
            <a:spLocks noGrp="1"/>
          </p:cNvSpPr>
          <p:nvPr>
            <p:ph type="dt" sz="half" idx="10"/>
          </p:nvPr>
        </p:nvSpPr>
        <p:spPr/>
        <p:txBody>
          <a:bodyPr/>
          <a:lstStyle/>
          <a:p>
            <a:fld id="{8DE5091D-845F-458E-8521-11F9651CC4A7}" type="datetime1">
              <a:rPr lang="en-US" smtClean="0"/>
              <a:t>3/28/2022</a:t>
            </a:fld>
            <a:endParaRPr lang="en-US"/>
          </a:p>
        </p:txBody>
      </p:sp>
      <p:sp>
        <p:nvSpPr>
          <p:cNvPr id="5" name="Footer Placeholder 4">
            <a:extLst>
              <a:ext uri="{FF2B5EF4-FFF2-40B4-BE49-F238E27FC236}">
                <a16:creationId xmlns:a16="http://schemas.microsoft.com/office/drawing/2014/main" id="{EBBC5D7D-53E3-430C-8A14-C9385DD081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B6495-19E1-4B66-B4BE-E89C3132550C}"/>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47351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B56A-9708-426A-B2C1-A523D59EF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5E348-4C4C-4D38-8955-C3CA7B6337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C6824C-EA12-4F48-A224-9CA1D4034F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AECE6C-805A-4AEC-B654-284C15282821}"/>
              </a:ext>
            </a:extLst>
          </p:cNvPr>
          <p:cNvSpPr>
            <a:spLocks noGrp="1"/>
          </p:cNvSpPr>
          <p:nvPr>
            <p:ph type="dt" sz="half" idx="10"/>
          </p:nvPr>
        </p:nvSpPr>
        <p:spPr/>
        <p:txBody>
          <a:bodyPr/>
          <a:lstStyle/>
          <a:p>
            <a:fld id="{02B94435-CB0D-42DD-83BC-9E45C946A35B}" type="datetime1">
              <a:rPr lang="en-US" smtClean="0"/>
              <a:t>3/28/2022</a:t>
            </a:fld>
            <a:endParaRPr lang="en-US"/>
          </a:p>
        </p:txBody>
      </p:sp>
      <p:sp>
        <p:nvSpPr>
          <p:cNvPr id="6" name="Footer Placeholder 5">
            <a:extLst>
              <a:ext uri="{FF2B5EF4-FFF2-40B4-BE49-F238E27FC236}">
                <a16:creationId xmlns:a16="http://schemas.microsoft.com/office/drawing/2014/main" id="{04BD3350-BDAC-4C3D-BC7F-8150463B1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844271-7BD6-4BCC-9C76-97AC45FB93A8}"/>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155467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FA01-593C-4A77-A58E-8014255666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550B8E-B193-422B-9953-8BD18CAAC7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3C73FD-DA83-4E92-AA7B-471F25370C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FF8634-8671-498B-A24A-4C7B79F58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DD1F00-FBF6-480F-815F-A09537B1C8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27EF25-DB22-4713-AF97-2449B9D91377}"/>
              </a:ext>
            </a:extLst>
          </p:cNvPr>
          <p:cNvSpPr>
            <a:spLocks noGrp="1"/>
          </p:cNvSpPr>
          <p:nvPr>
            <p:ph type="dt" sz="half" idx="10"/>
          </p:nvPr>
        </p:nvSpPr>
        <p:spPr/>
        <p:txBody>
          <a:bodyPr/>
          <a:lstStyle/>
          <a:p>
            <a:fld id="{59DD2C7F-78D2-4016-BA37-1D8221ECF90B}" type="datetime1">
              <a:rPr lang="en-US" smtClean="0"/>
              <a:t>3/28/2022</a:t>
            </a:fld>
            <a:endParaRPr lang="en-US"/>
          </a:p>
        </p:txBody>
      </p:sp>
      <p:sp>
        <p:nvSpPr>
          <p:cNvPr id="8" name="Footer Placeholder 7">
            <a:extLst>
              <a:ext uri="{FF2B5EF4-FFF2-40B4-BE49-F238E27FC236}">
                <a16:creationId xmlns:a16="http://schemas.microsoft.com/office/drawing/2014/main" id="{77BDE882-2F2E-4AAD-98D2-0443F642F3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2C3F3-5F01-4DA9-AA2F-9467DB6BCE43}"/>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58745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2E9A-896F-4261-9F6C-A0F61C2B75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3970C1-A033-47FE-BE1E-B18144A30E38}"/>
              </a:ext>
            </a:extLst>
          </p:cNvPr>
          <p:cNvSpPr>
            <a:spLocks noGrp="1"/>
          </p:cNvSpPr>
          <p:nvPr>
            <p:ph type="dt" sz="half" idx="10"/>
          </p:nvPr>
        </p:nvSpPr>
        <p:spPr/>
        <p:txBody>
          <a:bodyPr/>
          <a:lstStyle/>
          <a:p>
            <a:fld id="{CD2FEEEC-3F3B-45FA-8DB7-17EB8A7F614C}" type="datetime1">
              <a:rPr lang="en-US" smtClean="0"/>
              <a:t>3/28/2022</a:t>
            </a:fld>
            <a:endParaRPr lang="en-US"/>
          </a:p>
        </p:txBody>
      </p:sp>
      <p:sp>
        <p:nvSpPr>
          <p:cNvPr id="4" name="Footer Placeholder 3">
            <a:extLst>
              <a:ext uri="{FF2B5EF4-FFF2-40B4-BE49-F238E27FC236}">
                <a16:creationId xmlns:a16="http://schemas.microsoft.com/office/drawing/2014/main" id="{6561B3B1-4793-4B4E-83B1-1009ED9FFB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20F966-5C57-447E-A518-FE9914D99DA2}"/>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79689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BD8979-219E-462E-9D4B-C7A739FE4CBA}"/>
              </a:ext>
            </a:extLst>
          </p:cNvPr>
          <p:cNvSpPr>
            <a:spLocks noGrp="1"/>
          </p:cNvSpPr>
          <p:nvPr>
            <p:ph type="dt" sz="half" idx="10"/>
          </p:nvPr>
        </p:nvSpPr>
        <p:spPr/>
        <p:txBody>
          <a:bodyPr/>
          <a:lstStyle/>
          <a:p>
            <a:fld id="{9215C27D-4F77-46F6-80A2-D5614C814186}" type="datetime1">
              <a:rPr lang="en-US" smtClean="0"/>
              <a:t>3/28/2022</a:t>
            </a:fld>
            <a:endParaRPr lang="en-US"/>
          </a:p>
        </p:txBody>
      </p:sp>
      <p:sp>
        <p:nvSpPr>
          <p:cNvPr id="3" name="Footer Placeholder 2">
            <a:extLst>
              <a:ext uri="{FF2B5EF4-FFF2-40B4-BE49-F238E27FC236}">
                <a16:creationId xmlns:a16="http://schemas.microsoft.com/office/drawing/2014/main" id="{1702C182-DF9D-41F6-ADA7-FC3DE6D37F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450129-1A36-48BF-AB12-6AAFB1F8D6AB}"/>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354690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86A4-8C45-47E9-911B-F3F980E36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4AD0FE-109B-43B5-9D63-00061CCCF9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9FE35E-580F-40A2-827F-BCF61A881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FFBC7C-C404-4A31-A880-05229D2C3C5B}"/>
              </a:ext>
            </a:extLst>
          </p:cNvPr>
          <p:cNvSpPr>
            <a:spLocks noGrp="1"/>
          </p:cNvSpPr>
          <p:nvPr>
            <p:ph type="dt" sz="half" idx="10"/>
          </p:nvPr>
        </p:nvSpPr>
        <p:spPr/>
        <p:txBody>
          <a:bodyPr/>
          <a:lstStyle/>
          <a:p>
            <a:fld id="{BC00661F-A202-4265-8640-F9A1016CEFD2}" type="datetime1">
              <a:rPr lang="en-US" smtClean="0"/>
              <a:t>3/28/2022</a:t>
            </a:fld>
            <a:endParaRPr lang="en-US"/>
          </a:p>
        </p:txBody>
      </p:sp>
      <p:sp>
        <p:nvSpPr>
          <p:cNvPr id="6" name="Footer Placeholder 5">
            <a:extLst>
              <a:ext uri="{FF2B5EF4-FFF2-40B4-BE49-F238E27FC236}">
                <a16:creationId xmlns:a16="http://schemas.microsoft.com/office/drawing/2014/main" id="{81CD6595-731B-437D-9405-3125248E9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FE606-FD50-4059-909D-605BB11460BD}"/>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244050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7F706-AC60-478A-9FC7-A85E92D5A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C0D0D-B110-4778-AEB6-FF8AFCD721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083A66-1599-422E-B721-7E5AAC71A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BB77D6-7B50-487D-B08A-5D94D3AB189A}"/>
              </a:ext>
            </a:extLst>
          </p:cNvPr>
          <p:cNvSpPr>
            <a:spLocks noGrp="1"/>
          </p:cNvSpPr>
          <p:nvPr>
            <p:ph type="dt" sz="half" idx="10"/>
          </p:nvPr>
        </p:nvSpPr>
        <p:spPr/>
        <p:txBody>
          <a:bodyPr/>
          <a:lstStyle/>
          <a:p>
            <a:fld id="{F55F4755-1E94-4D70-9051-12519D954365}" type="datetime1">
              <a:rPr lang="en-US" smtClean="0"/>
              <a:t>3/28/2022</a:t>
            </a:fld>
            <a:endParaRPr lang="en-US"/>
          </a:p>
        </p:txBody>
      </p:sp>
      <p:sp>
        <p:nvSpPr>
          <p:cNvPr id="6" name="Footer Placeholder 5">
            <a:extLst>
              <a:ext uri="{FF2B5EF4-FFF2-40B4-BE49-F238E27FC236}">
                <a16:creationId xmlns:a16="http://schemas.microsoft.com/office/drawing/2014/main" id="{0DE46469-CB64-4DA8-8656-AEC5A1C9E8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6F295-2A04-41CE-8775-C5F243CD64F4}"/>
              </a:ext>
            </a:extLst>
          </p:cNvPr>
          <p:cNvSpPr>
            <a:spLocks noGrp="1"/>
          </p:cNvSpPr>
          <p:nvPr>
            <p:ph type="sldNum" sz="quarter" idx="12"/>
          </p:nvPr>
        </p:nvSpPr>
        <p:spPr/>
        <p:txBody>
          <a:bodyPr/>
          <a:lstStyle/>
          <a:p>
            <a:fld id="{AF84E4FC-5475-4E06-A093-F6681EFFDBFC}" type="slidenum">
              <a:rPr lang="en-US" smtClean="0"/>
              <a:t>‹#›</a:t>
            </a:fld>
            <a:endParaRPr lang="en-US"/>
          </a:p>
        </p:txBody>
      </p:sp>
    </p:spTree>
    <p:extLst>
      <p:ext uri="{BB962C8B-B14F-4D97-AF65-F5344CB8AC3E}">
        <p14:creationId xmlns:p14="http://schemas.microsoft.com/office/powerpoint/2010/main" val="1108808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6FB92-D1D7-4FC6-999B-2EE910CDF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3C0027-7743-4B35-98C6-D4788693F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68883-8497-476B-8068-080AE3459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36DDF9-44F2-44DC-8D79-83F964E803DE}" type="datetime1">
              <a:rPr lang="en-US" smtClean="0"/>
              <a:t>3/28/2022</a:t>
            </a:fld>
            <a:endParaRPr lang="en-US"/>
          </a:p>
        </p:txBody>
      </p:sp>
      <p:sp>
        <p:nvSpPr>
          <p:cNvPr id="5" name="Footer Placeholder 4">
            <a:extLst>
              <a:ext uri="{FF2B5EF4-FFF2-40B4-BE49-F238E27FC236}">
                <a16:creationId xmlns:a16="http://schemas.microsoft.com/office/drawing/2014/main" id="{5C1A7166-DAC6-4103-8783-1D0C6582E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889AA1-9512-499D-AED9-7A37D4194C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4E4FC-5475-4E06-A093-F6681EFFDBFC}" type="slidenum">
              <a:rPr lang="en-US" smtClean="0"/>
              <a:t>‹#›</a:t>
            </a:fld>
            <a:endParaRPr lang="en-US"/>
          </a:p>
        </p:txBody>
      </p:sp>
    </p:spTree>
    <p:extLst>
      <p:ext uri="{BB962C8B-B14F-4D97-AF65-F5344CB8AC3E}">
        <p14:creationId xmlns:p14="http://schemas.microsoft.com/office/powerpoint/2010/main" val="3415567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AhrensJ@mcohio.org" TargetMode="External"/><Relationship Id="rId7" Type="http://schemas.openxmlformats.org/officeDocument/2006/relationships/image" Target="../media/image25.jpeg"/><Relationship Id="rId2" Type="http://schemas.openxmlformats.org/officeDocument/2006/relationships/hyperlink" Target="mailto:renob@mcohio.org" TargetMode="Externa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hyperlink" Target="mailto:doyler@mcohio.org" TargetMode="External"/><Relationship Id="rId4" Type="http://schemas.openxmlformats.org/officeDocument/2006/relationships/hyperlink" Target="mailto:Harness@mcohio.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3DA25-5BE1-401C-8ACA-ED0F3289F7B1}"/>
              </a:ext>
            </a:extLst>
          </p:cNvPr>
          <p:cNvSpPr>
            <a:spLocks noGrp="1"/>
          </p:cNvSpPr>
          <p:nvPr>
            <p:ph type="ctrTitle"/>
          </p:nvPr>
        </p:nvSpPr>
        <p:spPr/>
        <p:txBody>
          <a:bodyPr anchor="ctr">
            <a:normAutofit/>
          </a:bodyPr>
          <a:lstStyle/>
          <a:p>
            <a:r>
              <a:rPr lang="en-US" sz="6600" b="1" dirty="0">
                <a:solidFill>
                  <a:schemeClr val="accent1"/>
                </a:solidFill>
                <a:effectLst>
                  <a:outerShdw blurRad="38100" dist="38100" dir="2700000" algn="tl">
                    <a:srgbClr val="000000">
                      <a:alpha val="43137"/>
                    </a:srgbClr>
                  </a:outerShdw>
                </a:effectLst>
              </a:rPr>
              <a:t>Domestic Relations eFiling </a:t>
            </a:r>
          </a:p>
        </p:txBody>
      </p:sp>
      <p:pic>
        <p:nvPicPr>
          <p:cNvPr id="4" name="Picture 3" descr="Justice Scales Balance · Free photo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294" y="2804622"/>
            <a:ext cx="5916706" cy="3606473"/>
          </a:xfrm>
          <a:prstGeom prst="rect">
            <a:avLst/>
          </a:prstGeom>
        </p:spPr>
      </p:pic>
      <p:sp>
        <p:nvSpPr>
          <p:cNvPr id="3" name="Subtitle 2">
            <a:extLst>
              <a:ext uri="{FF2B5EF4-FFF2-40B4-BE49-F238E27FC236}">
                <a16:creationId xmlns:a16="http://schemas.microsoft.com/office/drawing/2014/main" id="{DAB81008-BCC2-4FFE-8856-2FAF0C417BA1}"/>
              </a:ext>
            </a:extLst>
          </p:cNvPr>
          <p:cNvSpPr>
            <a:spLocks noGrp="1"/>
          </p:cNvSpPr>
          <p:nvPr>
            <p:ph type="subTitle" idx="1"/>
          </p:nvPr>
        </p:nvSpPr>
        <p:spPr>
          <a:xfrm>
            <a:off x="152400" y="3603812"/>
            <a:ext cx="7261412" cy="2008094"/>
          </a:xfrm>
          <a:solidFill>
            <a:schemeClr val="accent1"/>
          </a:solidFill>
          <a:ln>
            <a:solidFill>
              <a:schemeClr val="accent1">
                <a:lumMod val="75000"/>
              </a:schemeClr>
            </a:solidFill>
          </a:ln>
        </p:spPr>
        <p:txBody>
          <a:bodyPr>
            <a:normAutofit/>
          </a:bodyPr>
          <a:lstStyle/>
          <a:p>
            <a:r>
              <a:rPr lang="en-US" sz="6000" dirty="0"/>
              <a:t>Attorney and Paralegal</a:t>
            </a:r>
          </a:p>
          <a:p>
            <a:r>
              <a:rPr lang="en-US" sz="6000" dirty="0"/>
              <a:t>Training Overview</a:t>
            </a:r>
          </a:p>
        </p:txBody>
      </p:sp>
      <p:sp>
        <p:nvSpPr>
          <p:cNvPr id="5" name="Slide Number Placeholder 4"/>
          <p:cNvSpPr>
            <a:spLocks noGrp="1"/>
          </p:cNvSpPr>
          <p:nvPr>
            <p:ph type="sldNum" sz="quarter" idx="12"/>
          </p:nvPr>
        </p:nvSpPr>
        <p:spPr/>
        <p:txBody>
          <a:bodyPr/>
          <a:lstStyle/>
          <a:p>
            <a:fld id="{AF84E4FC-5475-4E06-A093-F6681EFFDBFC}" type="slidenum">
              <a:rPr lang="en-US" smtClean="0"/>
              <a:t>1</a:t>
            </a:fld>
            <a:endParaRPr lang="en-US"/>
          </a:p>
        </p:txBody>
      </p:sp>
    </p:spTree>
    <p:extLst>
      <p:ext uri="{BB962C8B-B14F-4D97-AF65-F5344CB8AC3E}">
        <p14:creationId xmlns:p14="http://schemas.microsoft.com/office/powerpoint/2010/main" val="3969101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1ECD1-CC2A-4CCD-B945-B2B24E83A1B6}"/>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t/>
            </a:r>
            <a:br>
              <a:rPr lang="en-US" b="1" dirty="0"/>
            </a:br>
            <a:r>
              <a:rPr lang="en-US" b="1" dirty="0"/>
              <a:t>MONT. D.R. RULE 4.05(F) FORM OF DOCUMENTS</a:t>
            </a:r>
            <a:r>
              <a:rPr lang="en-US" dirty="0"/>
              <a:t>:</a:t>
            </a:r>
            <a:br>
              <a:rPr lang="en-US" dirty="0"/>
            </a:br>
            <a:r>
              <a:rPr lang="en-US" sz="3600" dirty="0"/>
              <a:t>continued</a:t>
            </a:r>
            <a:r>
              <a:rPr lang="en-US" dirty="0"/>
              <a:t/>
            </a:r>
            <a:br>
              <a:rPr lang="en-US" dirty="0"/>
            </a:br>
            <a:endParaRPr lang="en-US" dirty="0"/>
          </a:p>
        </p:txBody>
      </p:sp>
      <p:sp>
        <p:nvSpPr>
          <p:cNvPr id="3" name="Content Placeholder 2">
            <a:extLst>
              <a:ext uri="{FF2B5EF4-FFF2-40B4-BE49-F238E27FC236}">
                <a16:creationId xmlns:a16="http://schemas.microsoft.com/office/drawing/2014/main" id="{57A8F151-7F58-4E1B-B6CB-933D5C4DA2BF}"/>
              </a:ext>
            </a:extLst>
          </p:cNvPr>
          <p:cNvSpPr>
            <a:spLocks noGrp="1"/>
          </p:cNvSpPr>
          <p:nvPr>
            <p:ph idx="1"/>
          </p:nvPr>
        </p:nvSpPr>
        <p:spPr>
          <a:xfrm>
            <a:off x="838200" y="1825625"/>
            <a:ext cx="10515600" cy="4895850"/>
          </a:xfrm>
        </p:spPr>
        <p:txBody>
          <a:bodyPr>
            <a:normAutofit lnSpcReduction="10000"/>
          </a:bodyPr>
          <a:lstStyle/>
          <a:p>
            <a:pPr marR="0" indent="0">
              <a:lnSpc>
                <a:spcPct val="107000"/>
              </a:lnSpc>
              <a:spcBef>
                <a:spcPts val="0"/>
              </a:spcBef>
              <a:spcAft>
                <a:spcPts val="0"/>
              </a:spcAft>
              <a:buNone/>
            </a:pPr>
            <a:r>
              <a:rPr lang="en-US" dirty="0" smtClean="0">
                <a:latin typeface="Arial" panose="020B0604020202020204" pitchFamily="34" charset="0"/>
                <a:ea typeface="Calibri" panose="020F0502020204030204" pitchFamily="34" charset="0"/>
                <a:cs typeface="Times New Roman" panose="02020603050405020304" pitchFamily="18" charset="0"/>
              </a:rPr>
              <a:t>Complaints, Petitions, Affidavits, Motions, Notices, and any documents signed by you or your client should be submitted to eFiling in PDF. </a:t>
            </a:r>
          </a:p>
          <a:p>
            <a:pPr marR="0" indent="0">
              <a:lnSpc>
                <a:spcPct val="107000"/>
              </a:lnSpc>
              <a:spcBef>
                <a:spcPts val="0"/>
              </a:spcBef>
              <a:spcAft>
                <a:spcPts val="0"/>
              </a:spcAft>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dirty="0" smtClean="0">
              <a:latin typeface="Arial" panose="020B060402020202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latin typeface="Arial" panose="020B0604020202020204" pitchFamily="34" charset="0"/>
                <a:ea typeface="Calibri" panose="020F0502020204030204" pitchFamily="34" charset="0"/>
                <a:cs typeface="Times New Roman" panose="02020603050405020304" pitchFamily="18" charset="0"/>
              </a:rPr>
              <a:t>If the system rejects your submission as being the wrong format, change the format and resubmit. </a:t>
            </a:r>
          </a:p>
          <a:p>
            <a:pPr marL="0" marR="0" indent="0">
              <a:lnSpc>
                <a:spcPct val="107000"/>
              </a:lnSpc>
              <a:spcBef>
                <a:spcPts val="0"/>
              </a:spcBef>
              <a:spcAft>
                <a:spcPts val="0"/>
              </a:spcAft>
              <a:buNone/>
            </a:pPr>
            <a:r>
              <a:rPr lang="en-US" b="1" dirty="0" smtClean="0">
                <a:latin typeface="Arial" panose="020B0604020202020204" pitchFamily="34" charset="0"/>
                <a:ea typeface="Calibri" panose="020F0502020204030204" pitchFamily="34" charset="0"/>
                <a:cs typeface="Times New Roman" panose="02020603050405020304" pitchFamily="18" charset="0"/>
              </a:rPr>
              <a:t> </a:t>
            </a:r>
            <a:endParaRPr lang="en-US" dirty="0"/>
          </a:p>
        </p:txBody>
      </p:sp>
      <p:pic>
        <p:nvPicPr>
          <p:cNvPr id="4" name="Picture 3" descr="Pdf Miniature Fil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4999" y="2748078"/>
            <a:ext cx="3186953" cy="2106986"/>
          </a:xfrm>
          <a:prstGeom prst="rect">
            <a:avLst/>
          </a:prstGeom>
        </p:spPr>
      </p:pic>
      <p:sp>
        <p:nvSpPr>
          <p:cNvPr id="6" name="Slide Number Placeholder 5"/>
          <p:cNvSpPr>
            <a:spLocks noGrp="1"/>
          </p:cNvSpPr>
          <p:nvPr>
            <p:ph type="sldNum" sz="quarter" idx="12"/>
          </p:nvPr>
        </p:nvSpPr>
        <p:spPr/>
        <p:txBody>
          <a:bodyPr/>
          <a:lstStyle/>
          <a:p>
            <a:fld id="{AF84E4FC-5475-4E06-A093-F6681EFFDBFC}" type="slidenum">
              <a:rPr lang="en-US" smtClean="0"/>
              <a:t>10</a:t>
            </a:fld>
            <a:endParaRPr lang="en-US"/>
          </a:p>
        </p:txBody>
      </p:sp>
    </p:spTree>
    <p:extLst>
      <p:ext uri="{BB962C8B-B14F-4D97-AF65-F5344CB8AC3E}">
        <p14:creationId xmlns:p14="http://schemas.microsoft.com/office/powerpoint/2010/main" val="1377833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MONT</a:t>
            </a:r>
            <a:r>
              <a:rPr lang="en-US" b="1" dirty="0"/>
              <a:t>. D.R. RULE 4.05(F) FORM OF DOCUMENTS</a:t>
            </a:r>
            <a:r>
              <a:rPr lang="en-US" dirty="0"/>
              <a:t>:</a:t>
            </a:r>
            <a:br>
              <a:rPr lang="en-US" dirty="0"/>
            </a:br>
            <a:r>
              <a:rPr lang="en-US" sz="3600" dirty="0"/>
              <a:t>continued</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ea typeface="Calibri" panose="020F0502020204030204" pitchFamily="34" charset="0"/>
                <a:cs typeface="Times New Roman" panose="02020603050405020304" pitchFamily="18" charset="0"/>
              </a:rPr>
              <a:t>Proposed Decrees, </a:t>
            </a:r>
            <a:r>
              <a:rPr lang="en-US" dirty="0">
                <a:latin typeface="Arial" panose="020B0604020202020204" pitchFamily="34" charset="0"/>
                <a:ea typeface="Calibri" panose="020F0502020204030204" pitchFamily="34" charset="0"/>
                <a:cs typeface="Times New Roman" panose="02020603050405020304" pitchFamily="18" charset="0"/>
              </a:rPr>
              <a:t>Entries, </a:t>
            </a:r>
            <a:r>
              <a:rPr lang="en-US" dirty="0" smtClean="0">
                <a:latin typeface="Arial" panose="020B0604020202020204" pitchFamily="34" charset="0"/>
                <a:ea typeface="Calibri" panose="020F0502020204030204" pitchFamily="34" charset="0"/>
                <a:cs typeface="Times New Roman" panose="02020603050405020304" pitchFamily="18" charset="0"/>
              </a:rPr>
              <a:t>and Orders can be </a:t>
            </a:r>
            <a:r>
              <a:rPr lang="en-US" dirty="0">
                <a:latin typeface="Arial" panose="020B0604020202020204" pitchFamily="34" charset="0"/>
                <a:ea typeface="Calibri" panose="020F0502020204030204" pitchFamily="34" charset="0"/>
                <a:cs typeface="Times New Roman" panose="02020603050405020304" pitchFamily="18" charset="0"/>
              </a:rPr>
              <a:t>submitted </a:t>
            </a:r>
            <a:r>
              <a:rPr lang="en-US" dirty="0" smtClean="0">
                <a:latin typeface="Arial" panose="020B0604020202020204" pitchFamily="34" charset="0"/>
                <a:ea typeface="Calibri" panose="020F0502020204030204" pitchFamily="34" charset="0"/>
                <a:cs typeface="Times New Roman" panose="02020603050405020304" pitchFamily="18" charset="0"/>
              </a:rPr>
              <a:t>through </a:t>
            </a:r>
            <a:r>
              <a:rPr lang="en-US" dirty="0">
                <a:latin typeface="Arial" panose="020B0604020202020204" pitchFamily="34" charset="0"/>
                <a:ea typeface="Calibri" panose="020F0502020204030204" pitchFamily="34" charset="0"/>
                <a:cs typeface="Times New Roman" panose="02020603050405020304" pitchFamily="18" charset="0"/>
              </a:rPr>
              <a:t>eFiling in </a:t>
            </a:r>
            <a:r>
              <a:rPr lang="en-US" b="1" dirty="0">
                <a:latin typeface="Arial" panose="020B0604020202020204" pitchFamily="34" charset="0"/>
                <a:ea typeface="Calibri" panose="020F0502020204030204" pitchFamily="34" charset="0"/>
                <a:cs typeface="Times New Roman" panose="02020603050405020304" pitchFamily="18" charset="0"/>
              </a:rPr>
              <a:t>PDF</a:t>
            </a:r>
            <a:r>
              <a:rPr lang="en-US" dirty="0">
                <a:latin typeface="Arial" panose="020B0604020202020204" pitchFamily="34" charset="0"/>
                <a:ea typeface="Calibri" panose="020F0502020204030204" pitchFamily="34" charset="0"/>
                <a:cs typeface="Times New Roman" panose="02020603050405020304" pitchFamily="18" charset="0"/>
              </a:rPr>
              <a:t> or </a:t>
            </a:r>
            <a:r>
              <a:rPr lang="en-US" b="1" dirty="0">
                <a:latin typeface="Arial" panose="020B0604020202020204" pitchFamily="34" charset="0"/>
                <a:ea typeface="Calibri" panose="020F0502020204030204" pitchFamily="34" charset="0"/>
                <a:cs typeface="Times New Roman" panose="02020603050405020304" pitchFamily="18" charset="0"/>
              </a:rPr>
              <a:t>WORD, </a:t>
            </a:r>
            <a:r>
              <a:rPr lang="en-US" dirty="0" smtClean="0">
                <a:latin typeface="Arial" panose="020B0604020202020204" pitchFamily="34" charset="0"/>
                <a:ea typeface="Calibri" panose="020F0502020204030204" pitchFamily="34" charset="0"/>
                <a:cs typeface="Times New Roman" panose="02020603050405020304" pitchFamily="18" charset="0"/>
              </a:rPr>
              <a:t>except </a:t>
            </a:r>
            <a:r>
              <a:rPr lang="en-US" i="1" dirty="0" smtClean="0">
                <a:latin typeface="Arial" panose="020B0604020202020204" pitchFamily="34" charset="0"/>
                <a:ea typeface="Calibri" panose="020F0502020204030204" pitchFamily="34" charset="0"/>
                <a:cs typeface="Times New Roman" panose="02020603050405020304" pitchFamily="18" charset="0"/>
              </a:rPr>
              <a:t>Ex Parte</a:t>
            </a:r>
            <a:r>
              <a:rPr lang="en-US" dirty="0" smtClean="0">
                <a:latin typeface="Arial" panose="020B0604020202020204" pitchFamily="34" charset="0"/>
                <a:ea typeface="Calibri" panose="020F0502020204030204" pitchFamily="34" charset="0"/>
                <a:cs typeface="Times New Roman" panose="02020603050405020304" pitchFamily="18" charset="0"/>
              </a:rPr>
              <a:t> Notices of Hearing, see slide 31.</a:t>
            </a:r>
            <a:endParaRPr lang="en-US" dirty="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11</a:t>
            </a:fld>
            <a:endParaRPr lang="en-US"/>
          </a:p>
        </p:txBody>
      </p:sp>
      <p:pic>
        <p:nvPicPr>
          <p:cNvPr id="5" name="Picture 4" descr="Pdf Miniature Fil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6935" y="3625902"/>
            <a:ext cx="3186953" cy="2106986"/>
          </a:xfrm>
          <a:prstGeom prst="rect">
            <a:avLst/>
          </a:prstGeom>
        </p:spPr>
      </p:pic>
      <p:pic>
        <p:nvPicPr>
          <p:cNvPr id="6" name="Picture 5" descr="File:Microsoft Word logo.pn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9434" y="3625901"/>
            <a:ext cx="2438740" cy="2106987"/>
          </a:xfrm>
          <a:prstGeom prst="rect">
            <a:avLst/>
          </a:prstGeom>
        </p:spPr>
      </p:pic>
    </p:spTree>
    <p:extLst>
      <p:ext uri="{BB962C8B-B14F-4D97-AF65-F5344CB8AC3E}">
        <p14:creationId xmlns:p14="http://schemas.microsoft.com/office/powerpoint/2010/main" val="74062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C5BD-88D1-4309-AEE9-A6549B9A20D7}"/>
              </a:ext>
            </a:extLst>
          </p:cNvPr>
          <p:cNvSpPr>
            <a:spLocks noGrp="1"/>
          </p:cNvSpPr>
          <p:nvPr>
            <p:ph type="title"/>
          </p:nvPr>
        </p:nvSpPr>
        <p:spPr>
          <a:xfrm>
            <a:off x="838200" y="365125"/>
            <a:ext cx="7122459" cy="1325563"/>
          </a:xfrm>
          <a:solidFill>
            <a:schemeClr val="accent6">
              <a:lumMod val="60000"/>
              <a:lumOff val="40000"/>
            </a:schemeClr>
          </a:solidFill>
        </p:spPr>
        <p:txBody>
          <a:bodyPr/>
          <a:lstStyle/>
          <a:p>
            <a:r>
              <a:rPr lang="en-US" dirty="0"/>
              <a:t>OTHER NEW MONT. CO. RULES</a:t>
            </a:r>
          </a:p>
        </p:txBody>
      </p:sp>
      <p:sp>
        <p:nvSpPr>
          <p:cNvPr id="3" name="Content Placeholder 2">
            <a:extLst>
              <a:ext uri="{FF2B5EF4-FFF2-40B4-BE49-F238E27FC236}">
                <a16:creationId xmlns:a16="http://schemas.microsoft.com/office/drawing/2014/main" id="{C04CB2CC-9B27-4FCF-8E13-F51C928BCFF7}"/>
              </a:ext>
            </a:extLst>
          </p:cNvPr>
          <p:cNvSpPr>
            <a:spLocks noGrp="1"/>
          </p:cNvSpPr>
          <p:nvPr>
            <p:ph idx="1"/>
          </p:nvPr>
        </p:nvSpPr>
        <p:spPr/>
        <p:txBody>
          <a:bodyPr>
            <a:normAutofit fontScale="92500" lnSpcReduction="10000"/>
          </a:bodyPr>
          <a:lstStyle/>
          <a:p>
            <a:r>
              <a:rPr lang="en-US" b="1" dirty="0"/>
              <a:t>Mont. D.R. Rule 4.05(I): Personal and Private Information in Documents Filed with the Clerk.</a:t>
            </a:r>
          </a:p>
          <a:p>
            <a:pPr marL="0" indent="0">
              <a:buNone/>
            </a:pPr>
            <a:endParaRPr lang="en-US" dirty="0"/>
          </a:p>
          <a:p>
            <a:r>
              <a:rPr lang="en-US" b="1" dirty="0"/>
              <a:t>Mont. D.R. Rule 4.05(J): Exceptions to eFiling.</a:t>
            </a:r>
            <a:endParaRPr lang="en-US" dirty="0"/>
          </a:p>
          <a:p>
            <a:pPr marL="0" indent="0">
              <a:buNone/>
            </a:pPr>
            <a:r>
              <a:rPr lang="en-US" b="1" dirty="0"/>
              <a:t> </a:t>
            </a:r>
            <a:endParaRPr lang="en-US" dirty="0"/>
          </a:p>
          <a:p>
            <a:r>
              <a:rPr lang="en-US" b="1" dirty="0"/>
              <a:t>Mont. D.R. Rule 4.05(K): Collection of Filing Deposit And Fees.</a:t>
            </a:r>
            <a:endParaRPr lang="en-US" dirty="0"/>
          </a:p>
          <a:p>
            <a:pPr marL="0" indent="0">
              <a:buNone/>
            </a:pPr>
            <a:r>
              <a:rPr lang="en-US" b="1" dirty="0"/>
              <a:t> </a:t>
            </a:r>
            <a:endParaRPr lang="en-US" dirty="0"/>
          </a:p>
          <a:p>
            <a:r>
              <a:rPr lang="en-US" b="1" dirty="0"/>
              <a:t>Mont. D.R. Rule 4.05(L): Removal of Documents From Clerk’s Office.</a:t>
            </a:r>
            <a:endParaRPr lang="en-US" dirty="0"/>
          </a:p>
          <a:p>
            <a:pPr marL="0" indent="0">
              <a:buNone/>
            </a:pPr>
            <a:r>
              <a:rPr lang="en-US" b="1" dirty="0"/>
              <a:t> </a:t>
            </a:r>
            <a:endParaRPr lang="en-US" dirty="0"/>
          </a:p>
          <a:p>
            <a:r>
              <a:rPr lang="en-US" b="1" dirty="0"/>
              <a:t>Mont. D.R. Rule 4.051: Filing Sealed and </a:t>
            </a:r>
            <a:r>
              <a:rPr lang="en-US" b="1" i="1" dirty="0"/>
              <a:t>In Camera</a:t>
            </a:r>
            <a:r>
              <a:rPr lang="en-US" b="1" dirty="0"/>
              <a:t> Documents.</a:t>
            </a:r>
            <a:endParaRPr lang="en-US" dirty="0"/>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12</a:t>
            </a:fld>
            <a:endParaRPr lang="en-US"/>
          </a:p>
        </p:txBody>
      </p:sp>
    </p:spTree>
    <p:extLst>
      <p:ext uri="{BB962C8B-B14F-4D97-AF65-F5344CB8AC3E}">
        <p14:creationId xmlns:p14="http://schemas.microsoft.com/office/powerpoint/2010/main" val="1373432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7EEF7-0209-4771-ACA7-7EB838A952F4}"/>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t>MONT. D.R. RULE 4.05(F) FORM OF DOCUMENTS</a:t>
            </a:r>
            <a:r>
              <a:rPr lang="en-US" dirty="0"/>
              <a:t>:</a:t>
            </a:r>
            <a:br>
              <a:rPr lang="en-US" dirty="0"/>
            </a:br>
            <a:r>
              <a:rPr lang="en-US" sz="3600" dirty="0"/>
              <a:t>continued</a:t>
            </a:r>
            <a:endParaRPr lang="en-US" dirty="0"/>
          </a:p>
        </p:txBody>
      </p:sp>
      <p:sp>
        <p:nvSpPr>
          <p:cNvPr id="3" name="Content Placeholder 2">
            <a:extLst>
              <a:ext uri="{FF2B5EF4-FFF2-40B4-BE49-F238E27FC236}">
                <a16:creationId xmlns:a16="http://schemas.microsoft.com/office/drawing/2014/main" id="{14F5AAA4-31CD-4CB3-8CA0-01B81779B80C}"/>
              </a:ext>
            </a:extLst>
          </p:cNvPr>
          <p:cNvSpPr>
            <a:spLocks noGrp="1"/>
          </p:cNvSpPr>
          <p:nvPr>
            <p:ph idx="1"/>
          </p:nvPr>
        </p:nvSpPr>
        <p:spPr/>
        <p:txBody>
          <a:bodyPr>
            <a:normAutofit/>
          </a:bodyPr>
          <a:lstStyle/>
          <a:p>
            <a:pPr marL="0" indent="0">
              <a:buNone/>
            </a:pPr>
            <a:r>
              <a:rPr lang="en-US" dirty="0"/>
              <a:t>4. </a:t>
            </a:r>
            <a:r>
              <a:rPr lang="en-US" b="1" dirty="0"/>
              <a:t>Signatures</a:t>
            </a:r>
            <a:r>
              <a:rPr lang="en-US" b="1" dirty="0" smtClean="0"/>
              <a:t>:  [If not filing in PDF]</a:t>
            </a:r>
            <a:endParaRPr lang="en-US" b="1" dirty="0"/>
          </a:p>
          <a:p>
            <a:pPr marL="457200" lvl="1" indent="0">
              <a:buNone/>
            </a:pPr>
            <a:r>
              <a:rPr lang="en-US" b="1" dirty="0"/>
              <a:t>a</a:t>
            </a:r>
            <a:r>
              <a:rPr lang="en-US" dirty="0"/>
              <a:t>. Attorney/Filing Party Signature: eFiled documents that require the signature of the attorney or filing party shall be signed with a conformed signature of “/s/</a:t>
            </a:r>
          </a:p>
          <a:p>
            <a:pPr marL="457200" lvl="1" indent="0">
              <a:buNone/>
            </a:pPr>
            <a:r>
              <a:rPr lang="en-US" dirty="0" smtClean="0"/>
              <a:t>name.” </a:t>
            </a:r>
            <a:r>
              <a:rPr lang="en-US" dirty="0"/>
              <a:t>The correct format for an attorney’s conformed signature is as follows:</a:t>
            </a:r>
          </a:p>
          <a:p>
            <a:pPr marL="914400" lvl="2" indent="0">
              <a:buNone/>
            </a:pPr>
            <a:r>
              <a:rPr lang="en-US" b="1" dirty="0"/>
              <a:t>/s/Attorney Name</a:t>
            </a:r>
          </a:p>
          <a:p>
            <a:pPr marL="914400" lvl="2" indent="0">
              <a:buNone/>
            </a:pPr>
            <a:r>
              <a:rPr lang="en-US" dirty="0"/>
              <a:t>Attorney Name</a:t>
            </a:r>
          </a:p>
          <a:p>
            <a:pPr marL="914400" lvl="2" indent="0">
              <a:buNone/>
            </a:pPr>
            <a:r>
              <a:rPr lang="en-US" dirty="0"/>
              <a:t>Bar Number 1234567			</a:t>
            </a:r>
          </a:p>
          <a:p>
            <a:pPr marL="914400" lvl="2" indent="0">
              <a:buNone/>
            </a:pPr>
            <a:r>
              <a:rPr lang="en-US" dirty="0"/>
              <a:t>Attorney for [Plaintiff/Defendant] NAME</a:t>
            </a:r>
          </a:p>
          <a:p>
            <a:pPr marL="914400" lvl="2" indent="0">
              <a:buNone/>
            </a:pPr>
            <a:r>
              <a:rPr lang="en-US" dirty="0"/>
              <a:t>ABC Law Firm</a:t>
            </a:r>
          </a:p>
          <a:p>
            <a:pPr marL="914400" lvl="2" indent="0">
              <a:buNone/>
            </a:pPr>
            <a:r>
              <a:rPr lang="en-US" dirty="0"/>
              <a:t>Address</a:t>
            </a:r>
          </a:p>
          <a:p>
            <a:pPr marL="914400" lvl="2" indent="0">
              <a:buNone/>
            </a:pPr>
            <a:r>
              <a:rPr lang="en-US" dirty="0"/>
              <a:t>Telephone</a:t>
            </a:r>
          </a:p>
          <a:p>
            <a:pPr marL="914400" lvl="2" indent="0">
              <a:buNone/>
            </a:pPr>
            <a:r>
              <a:rPr lang="en-US" dirty="0"/>
              <a:t>Fax and/or E-mail address</a:t>
            </a:r>
          </a:p>
          <a:p>
            <a:endParaRPr lang="en-US" dirty="0"/>
          </a:p>
        </p:txBody>
      </p:sp>
      <p:pic>
        <p:nvPicPr>
          <p:cNvPr id="4" name="Picture 3" descr="John Hancock Financial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941" y="3514164"/>
            <a:ext cx="4482353" cy="3039035"/>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13</a:t>
            </a:fld>
            <a:endParaRPr lang="en-US"/>
          </a:p>
        </p:txBody>
      </p:sp>
    </p:spTree>
    <p:extLst>
      <p:ext uri="{BB962C8B-B14F-4D97-AF65-F5344CB8AC3E}">
        <p14:creationId xmlns:p14="http://schemas.microsoft.com/office/powerpoint/2010/main" val="398600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3433-1A21-4817-A7CD-525C702CC0F7}"/>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t>MONT. D.R. RULE 4.05(F) FORM OF DOCUMENTS</a:t>
            </a:r>
            <a:r>
              <a:rPr lang="en-US" dirty="0"/>
              <a:t>:</a:t>
            </a:r>
            <a:br>
              <a:rPr lang="en-US" dirty="0"/>
            </a:br>
            <a:r>
              <a:rPr lang="en-US" sz="3600" b="1" dirty="0"/>
              <a:t>4</a:t>
            </a:r>
            <a:r>
              <a:rPr lang="en-US" sz="3600" dirty="0"/>
              <a:t>. </a:t>
            </a:r>
            <a:r>
              <a:rPr lang="en-US" sz="3600" b="1" dirty="0"/>
              <a:t>Signatures </a:t>
            </a:r>
            <a:r>
              <a:rPr lang="en-US" sz="3600" dirty="0"/>
              <a:t>(continued):</a:t>
            </a:r>
            <a:endParaRPr lang="en-US" dirty="0"/>
          </a:p>
        </p:txBody>
      </p:sp>
      <p:sp>
        <p:nvSpPr>
          <p:cNvPr id="3" name="Content Placeholder 2">
            <a:extLst>
              <a:ext uri="{FF2B5EF4-FFF2-40B4-BE49-F238E27FC236}">
                <a16:creationId xmlns:a16="http://schemas.microsoft.com/office/drawing/2014/main" id="{9435AFAC-DF15-4FCF-A02A-D5C615D130AB}"/>
              </a:ext>
            </a:extLst>
          </p:cNvPr>
          <p:cNvSpPr>
            <a:spLocks noGrp="1"/>
          </p:cNvSpPr>
          <p:nvPr>
            <p:ph idx="1"/>
          </p:nvPr>
        </p:nvSpPr>
        <p:spPr>
          <a:xfrm>
            <a:off x="788894" y="1771837"/>
            <a:ext cx="5513294" cy="4351338"/>
          </a:xfrm>
        </p:spPr>
        <p:txBody>
          <a:bodyPr>
            <a:normAutofit fontScale="92500" lnSpcReduction="10000"/>
          </a:bodyPr>
          <a:lstStyle/>
          <a:p>
            <a:pPr marL="0" indent="0">
              <a:buNone/>
            </a:pPr>
            <a:r>
              <a:rPr lang="en-US" b="1" dirty="0"/>
              <a:t>c. </a:t>
            </a:r>
            <a:r>
              <a:rPr lang="en-US" dirty="0"/>
              <a:t>Multiple Signatures: When a stipulation or other document requires two or more signatures, the filer shall:</a:t>
            </a:r>
          </a:p>
          <a:p>
            <a:pPr marL="457200" lvl="1" indent="0">
              <a:buNone/>
            </a:pPr>
            <a:r>
              <a:rPr lang="en-US" dirty="0" err="1" smtClean="0"/>
              <a:t>i</a:t>
            </a:r>
            <a:r>
              <a:rPr lang="en-US" dirty="0" smtClean="0"/>
              <a:t>. confirm </a:t>
            </a:r>
            <a:r>
              <a:rPr lang="en-US" dirty="0"/>
              <a:t>that the content of the document is acceptable to all </a:t>
            </a:r>
            <a:r>
              <a:rPr lang="en-US" dirty="0" smtClean="0"/>
              <a:t>persons required </a:t>
            </a:r>
            <a:r>
              <a:rPr lang="en-US" dirty="0"/>
              <a:t>to sign the document</a:t>
            </a:r>
            <a:r>
              <a:rPr lang="en-US" dirty="0" smtClean="0"/>
              <a:t>;</a:t>
            </a:r>
          </a:p>
          <a:p>
            <a:pPr marL="457200" lvl="1" indent="0">
              <a:buNone/>
            </a:pPr>
            <a:endParaRPr lang="en-US" dirty="0"/>
          </a:p>
          <a:p>
            <a:pPr marL="457200" lvl="1" indent="0">
              <a:buNone/>
            </a:pPr>
            <a:r>
              <a:rPr lang="en-US" dirty="0"/>
              <a:t>ii. indicate the agreement of other counsel or parties at the appropriate </a:t>
            </a:r>
            <a:r>
              <a:rPr lang="en-US" dirty="0" smtClean="0"/>
              <a:t>place in </a:t>
            </a:r>
            <a:r>
              <a:rPr lang="en-US" dirty="0"/>
              <a:t>the document, usually on the signature line; </a:t>
            </a:r>
            <a:r>
              <a:rPr lang="en-US" dirty="0" smtClean="0"/>
              <a:t>and</a:t>
            </a:r>
          </a:p>
          <a:p>
            <a:pPr marL="457200" lvl="1" indent="0">
              <a:buNone/>
            </a:pPr>
            <a:endParaRPr lang="en-US" dirty="0"/>
          </a:p>
          <a:p>
            <a:pPr marL="457200" lvl="1" indent="0">
              <a:buNone/>
            </a:pPr>
            <a:r>
              <a:rPr lang="en-US" dirty="0"/>
              <a:t>iii. eFile the document, indicating the signatories, e.g., /s/ Jane Doe, etc.</a:t>
            </a:r>
          </a:p>
          <a:p>
            <a:pPr marL="0" indent="0">
              <a:buNone/>
            </a:pPr>
            <a:endParaRPr lang="en-US" dirty="0"/>
          </a:p>
        </p:txBody>
      </p:sp>
      <p:pic>
        <p:nvPicPr>
          <p:cNvPr id="4" name="Picture 3" descr="The Encyclopedia Americana (1920)/Declaration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35" y="1909482"/>
            <a:ext cx="5298140" cy="4769224"/>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14</a:t>
            </a:fld>
            <a:endParaRPr lang="en-US"/>
          </a:p>
        </p:txBody>
      </p:sp>
    </p:spTree>
    <p:extLst>
      <p:ext uri="{BB962C8B-B14F-4D97-AF65-F5344CB8AC3E}">
        <p14:creationId xmlns:p14="http://schemas.microsoft.com/office/powerpoint/2010/main" val="3195412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334D-08D0-41C2-941D-934B7ABCE171}"/>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t>MONT. D.R. RULE 4.05(F) FORM OF DOCUMENTS</a:t>
            </a:r>
            <a:r>
              <a:rPr lang="en-US" dirty="0"/>
              <a:t>:</a:t>
            </a:r>
            <a:br>
              <a:rPr lang="en-US" dirty="0"/>
            </a:br>
            <a:r>
              <a:rPr lang="en-US" b="1" dirty="0"/>
              <a:t>4. Signatures </a:t>
            </a:r>
            <a:r>
              <a:rPr lang="en-US" dirty="0"/>
              <a:t>(continued):</a:t>
            </a:r>
          </a:p>
        </p:txBody>
      </p:sp>
      <p:sp>
        <p:nvSpPr>
          <p:cNvPr id="3" name="Content Placeholder 2">
            <a:extLst>
              <a:ext uri="{FF2B5EF4-FFF2-40B4-BE49-F238E27FC236}">
                <a16:creationId xmlns:a16="http://schemas.microsoft.com/office/drawing/2014/main" id="{2C204EA4-80FE-4681-AADB-7852CC2D739C}"/>
              </a:ext>
            </a:extLst>
          </p:cNvPr>
          <p:cNvSpPr>
            <a:spLocks noGrp="1"/>
          </p:cNvSpPr>
          <p:nvPr>
            <p:ph idx="1"/>
          </p:nvPr>
        </p:nvSpPr>
        <p:spPr/>
        <p:txBody>
          <a:bodyPr>
            <a:normAutofit/>
          </a:bodyPr>
          <a:lstStyle/>
          <a:p>
            <a:pPr marL="0" indent="0">
              <a:buNone/>
            </a:pPr>
            <a:r>
              <a:rPr lang="en-US" b="1" dirty="0"/>
              <a:t>d.</a:t>
            </a:r>
            <a:r>
              <a:rPr lang="en-US" dirty="0"/>
              <a:t> Original Signatures: Documents requiring an original signature, such as an affidavit or other notarized documents </a:t>
            </a:r>
            <a:r>
              <a:rPr lang="en-US" dirty="0" smtClean="0"/>
              <a:t>should </a:t>
            </a:r>
            <a:r>
              <a:rPr lang="en-US" dirty="0"/>
              <a:t>be eFiled as a </a:t>
            </a:r>
            <a:r>
              <a:rPr lang="en-US" b="1" dirty="0"/>
              <a:t>.pdf</a:t>
            </a:r>
            <a:r>
              <a:rPr lang="en-US" dirty="0"/>
              <a:t>.</a:t>
            </a:r>
          </a:p>
          <a:p>
            <a:pPr marL="457200" lvl="1" indent="0">
              <a:buNone/>
            </a:pPr>
            <a:endParaRPr lang="en-US" dirty="0"/>
          </a:p>
          <a:p>
            <a:pPr marL="457200" lvl="1" indent="0">
              <a:buNone/>
            </a:pPr>
            <a:r>
              <a:rPr lang="en-US" dirty="0" err="1"/>
              <a:t>i</a:t>
            </a:r>
            <a:r>
              <a:rPr lang="en-US" dirty="0"/>
              <a:t>.  The filer shall maintain the signed document in the filer’s records and have</a:t>
            </a:r>
          </a:p>
          <a:p>
            <a:pPr marL="457200" lvl="1" indent="0">
              <a:buNone/>
            </a:pPr>
            <a:r>
              <a:rPr lang="en-US" dirty="0"/>
              <a:t>    </a:t>
            </a:r>
            <a:r>
              <a:rPr lang="en-US" dirty="0" smtClean="0"/>
              <a:t> it </a:t>
            </a:r>
            <a:r>
              <a:rPr lang="en-US" dirty="0"/>
              <a:t>available for production upon request of the Court</a:t>
            </a:r>
            <a:r>
              <a:rPr lang="en-US" dirty="0" smtClean="0"/>
              <a:t>.</a:t>
            </a:r>
          </a:p>
          <a:p>
            <a:pPr marL="457200" lvl="1" indent="0">
              <a:buNone/>
            </a:pPr>
            <a:endParaRPr lang="en-US" dirty="0"/>
          </a:p>
          <a:p>
            <a:pPr marL="457200" lvl="1" indent="0">
              <a:buNone/>
            </a:pPr>
            <a:r>
              <a:rPr lang="en-US" dirty="0"/>
              <a:t>ii. The signed document shall be maintained until the case is closed and the</a:t>
            </a:r>
          </a:p>
          <a:p>
            <a:pPr marL="457200" lvl="1" indent="0">
              <a:buNone/>
            </a:pPr>
            <a:r>
              <a:rPr lang="en-US" dirty="0"/>
              <a:t>    time for appeal has expired or the appeals have been heard or denied and</a:t>
            </a:r>
          </a:p>
          <a:p>
            <a:pPr marL="457200" lvl="1" indent="0">
              <a:buNone/>
            </a:pPr>
            <a:r>
              <a:rPr lang="en-US" dirty="0"/>
              <a:t>    all opportunities for post judgment relief are exhausted.</a:t>
            </a:r>
          </a:p>
          <a:p>
            <a:endParaRPr lang="en-US" dirty="0"/>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15</a:t>
            </a:fld>
            <a:endParaRPr lang="en-US"/>
          </a:p>
        </p:txBody>
      </p:sp>
    </p:spTree>
    <p:extLst>
      <p:ext uri="{BB962C8B-B14F-4D97-AF65-F5344CB8AC3E}">
        <p14:creationId xmlns:p14="http://schemas.microsoft.com/office/powerpoint/2010/main" val="4150756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581FA-035D-4202-9DA0-5B774893F034}"/>
              </a:ext>
            </a:extLst>
          </p:cNvPr>
          <p:cNvSpPr>
            <a:spLocks noGrp="1"/>
          </p:cNvSpPr>
          <p:nvPr>
            <p:ph type="title"/>
          </p:nvPr>
        </p:nvSpPr>
        <p:spPr>
          <a:solidFill>
            <a:schemeClr val="accent6">
              <a:lumMod val="60000"/>
              <a:lumOff val="40000"/>
            </a:schemeClr>
          </a:solidFill>
        </p:spPr>
        <p:txBody>
          <a:bodyPr>
            <a:normAutofit fontScale="90000"/>
          </a:bodyPr>
          <a:lstStyle/>
          <a:p>
            <a:r>
              <a:rPr lang="en-US" b="1" dirty="0"/>
              <a:t>MONT. D.R. RULE 4.05(F) FORM OF DOCUMENTS</a:t>
            </a:r>
            <a:r>
              <a:rPr lang="en-US" dirty="0"/>
              <a:t>:</a:t>
            </a:r>
            <a:br>
              <a:rPr lang="en-US" dirty="0"/>
            </a:br>
            <a:r>
              <a:rPr lang="en-US" b="1" dirty="0"/>
              <a:t>4. Signatures </a:t>
            </a:r>
            <a:r>
              <a:rPr lang="en-US" dirty="0"/>
              <a:t>(continued):</a:t>
            </a:r>
          </a:p>
        </p:txBody>
      </p:sp>
      <p:sp>
        <p:nvSpPr>
          <p:cNvPr id="3" name="Content Placeholder 2">
            <a:extLst>
              <a:ext uri="{FF2B5EF4-FFF2-40B4-BE49-F238E27FC236}">
                <a16:creationId xmlns:a16="http://schemas.microsoft.com/office/drawing/2014/main" id="{AB13E0CA-B681-48E0-B5F0-34A17BC6F406}"/>
              </a:ext>
            </a:extLst>
          </p:cNvPr>
          <p:cNvSpPr>
            <a:spLocks noGrp="1"/>
          </p:cNvSpPr>
          <p:nvPr>
            <p:ph idx="1"/>
          </p:nvPr>
        </p:nvSpPr>
        <p:spPr/>
        <p:txBody>
          <a:bodyPr>
            <a:normAutofit/>
          </a:bodyPr>
          <a:lstStyle/>
          <a:p>
            <a:pPr marL="0" indent="0">
              <a:buNone/>
            </a:pPr>
            <a:endParaRPr lang="en-US" dirty="0"/>
          </a:p>
          <a:p>
            <a:pPr marL="0" indent="0">
              <a:buNone/>
            </a:pPr>
            <a:r>
              <a:rPr lang="en-US" b="1" dirty="0"/>
              <a:t>e.</a:t>
            </a:r>
            <a:r>
              <a:rPr lang="en-US" dirty="0"/>
              <a:t> Signature of Judge or Magistrate: eFiled documents may be signed by a Judge or Magistrate via a digitized image of his or her signature. </a:t>
            </a:r>
          </a:p>
          <a:p>
            <a:pPr marL="0" indent="0">
              <a:buNone/>
            </a:pPr>
            <a:r>
              <a:rPr lang="en-US" dirty="0"/>
              <a:t>All orders, decrees, judgments and other documents signed in this manner shall have the same force and effect as if the Judge or Magistrate had affixed his or her signature to a paper copy of the order and journalized it.</a:t>
            </a:r>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16</a:t>
            </a:fld>
            <a:endParaRPr lang="en-US"/>
          </a:p>
        </p:txBody>
      </p:sp>
    </p:spTree>
    <p:extLst>
      <p:ext uri="{BB962C8B-B14F-4D97-AF65-F5344CB8AC3E}">
        <p14:creationId xmlns:p14="http://schemas.microsoft.com/office/powerpoint/2010/main" val="557558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309847" cy="1325563"/>
          </a:xfrm>
          <a:solidFill>
            <a:schemeClr val="accent6">
              <a:lumMod val="60000"/>
              <a:lumOff val="40000"/>
            </a:schemeClr>
          </a:solidFill>
        </p:spPr>
        <p:txBody>
          <a:bodyPr>
            <a:normAutofit fontScale="90000"/>
          </a:bodyPr>
          <a:lstStyle/>
          <a:p>
            <a:r>
              <a:rPr lang="en-US" b="1" dirty="0"/>
              <a:t/>
            </a:r>
            <a:br>
              <a:rPr lang="en-US" b="1" dirty="0"/>
            </a:br>
            <a:r>
              <a:rPr lang="en-US" b="1" dirty="0"/>
              <a:t>MONT. D.R. RULE 4.05(G) TIME, EFFECT AND PROCESS OF eFILING:</a:t>
            </a: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a:xfrm>
            <a:off x="838201" y="1825625"/>
            <a:ext cx="7014882" cy="2952563"/>
          </a:xfrm>
        </p:spPr>
        <p:txBody>
          <a:bodyPr anchor="ctr"/>
          <a:lstStyle/>
          <a:p>
            <a:pPr marL="0" indent="0" algn="just">
              <a:buNone/>
            </a:pPr>
            <a:r>
              <a:rPr lang="en-US" b="1" dirty="0"/>
              <a:t>Receipt: </a:t>
            </a:r>
            <a:r>
              <a:rPr lang="en-US" dirty="0"/>
              <a:t>Upon receipt, the eFiling system shall issue a  confirmation that the submission has been received. The confirmation shall include the date and time of receipt and serve as proof of </a:t>
            </a:r>
            <a:r>
              <a:rPr lang="en-US"/>
              <a:t>receipt</a:t>
            </a:r>
            <a:r>
              <a:rPr lang="en-US" smtClean="0"/>
              <a:t>.</a:t>
            </a:r>
            <a:endParaRPr lang="en-US" dirty="0"/>
          </a:p>
          <a:p>
            <a:pPr marL="0" indent="0">
              <a:buNone/>
            </a:pPr>
            <a:endParaRPr lang="en-US" dirty="0"/>
          </a:p>
        </p:txBody>
      </p:sp>
      <p:pic>
        <p:nvPicPr>
          <p:cNvPr id="5" name="Picture 4" descr="receipt - 100 Word Challenge100 Word Challen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4422" y="2010896"/>
            <a:ext cx="3095625" cy="4324350"/>
          </a:xfrm>
          <a:prstGeom prst="rect">
            <a:avLst/>
          </a:prstGeom>
        </p:spPr>
      </p:pic>
      <p:sp>
        <p:nvSpPr>
          <p:cNvPr id="4" name="Slide Number Placeholder 3"/>
          <p:cNvSpPr>
            <a:spLocks noGrp="1"/>
          </p:cNvSpPr>
          <p:nvPr>
            <p:ph type="sldNum" sz="quarter" idx="12"/>
          </p:nvPr>
        </p:nvSpPr>
        <p:spPr/>
        <p:txBody>
          <a:bodyPr/>
          <a:lstStyle/>
          <a:p>
            <a:fld id="{AF84E4FC-5475-4E06-A093-F6681EFFDBFC}" type="slidenum">
              <a:rPr lang="en-US" smtClean="0"/>
              <a:t>17</a:t>
            </a:fld>
            <a:endParaRPr lang="en-US"/>
          </a:p>
        </p:txBody>
      </p:sp>
    </p:spTree>
    <p:extLst>
      <p:ext uri="{BB962C8B-B14F-4D97-AF65-F5344CB8AC3E}">
        <p14:creationId xmlns:p14="http://schemas.microsoft.com/office/powerpoint/2010/main" val="326837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193306" cy="1325563"/>
          </a:xfrm>
          <a:solidFill>
            <a:schemeClr val="accent6">
              <a:lumMod val="60000"/>
              <a:lumOff val="40000"/>
            </a:schemeClr>
          </a:solidFill>
        </p:spPr>
        <p:txBody>
          <a:bodyPr>
            <a:normAutofit fontScale="90000"/>
          </a:bodyPr>
          <a:lstStyle/>
          <a:p>
            <a:r>
              <a:rPr lang="en-US" b="1" dirty="0"/>
              <a:t/>
            </a:r>
            <a:br>
              <a:rPr lang="en-US" b="1" dirty="0"/>
            </a:br>
            <a:r>
              <a:rPr lang="en-US" b="1" dirty="0"/>
              <a:t>MONT. D.R. RULE 4.05(G) TIME, EFFECT AND PROCESS OF eFILING:</a:t>
            </a: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lnSpcReduction="10000"/>
          </a:bodyPr>
          <a:lstStyle/>
          <a:p>
            <a:pPr marL="0" indent="0">
              <a:buNone/>
            </a:pPr>
            <a:endParaRPr lang="en-US" b="1" dirty="0"/>
          </a:p>
          <a:p>
            <a:pPr marL="0" indent="0" algn="just">
              <a:buNone/>
            </a:pPr>
            <a:r>
              <a:rPr lang="en-US" b="1" dirty="0"/>
              <a:t>3. Clerk Review:</a:t>
            </a:r>
            <a:r>
              <a:rPr lang="en-US" dirty="0"/>
              <a:t> After Clerk Review, a filer will receive notification from the Clerk that the submission has been accepted or rejected by the Clerk.</a:t>
            </a:r>
          </a:p>
          <a:p>
            <a:pPr marL="0" indent="0" algn="just">
              <a:buNone/>
            </a:pPr>
            <a:endParaRPr lang="en-US" dirty="0"/>
          </a:p>
          <a:p>
            <a:pPr marL="457200" lvl="1" indent="0" algn="just">
              <a:buNone/>
            </a:pPr>
            <a:r>
              <a:rPr lang="en-US" b="1" dirty="0"/>
              <a:t>a.</a:t>
            </a:r>
            <a:r>
              <a:rPr lang="en-US" dirty="0"/>
              <a:t> If the submission is </a:t>
            </a:r>
            <a:r>
              <a:rPr lang="en-US" b="1" dirty="0"/>
              <a:t>rejected</a:t>
            </a:r>
            <a:r>
              <a:rPr lang="en-US" dirty="0"/>
              <a:t>, the document shall not become part of the Court record and the filer shall be required to re-submit the document to meet the requirements. The re-submitted document shall receive a </a:t>
            </a:r>
            <a:r>
              <a:rPr lang="en-US" u="sng" dirty="0"/>
              <a:t>new submission date and time</a:t>
            </a:r>
            <a:r>
              <a:rPr lang="en-US" dirty="0"/>
              <a:t>.</a:t>
            </a:r>
          </a:p>
          <a:p>
            <a:pPr marL="457200" lvl="1" indent="0">
              <a:buNone/>
            </a:pPr>
            <a:endParaRPr lang="en-US" dirty="0"/>
          </a:p>
          <a:p>
            <a:pPr marL="457200" lvl="1" indent="0">
              <a:buNone/>
            </a:pPr>
            <a:r>
              <a:rPr lang="en-US" b="1" dirty="0"/>
              <a:t>b.</a:t>
            </a:r>
            <a:r>
              <a:rPr lang="en-US" dirty="0"/>
              <a:t> If the submission is </a:t>
            </a:r>
            <a:r>
              <a:rPr lang="en-US" b="1" dirty="0"/>
              <a:t>accepted</a:t>
            </a:r>
            <a:r>
              <a:rPr lang="en-US" dirty="0"/>
              <a:t>, the document shall be docketed and filed as of the </a:t>
            </a:r>
            <a:r>
              <a:rPr lang="en-US" u="sng" dirty="0" smtClean="0"/>
              <a:t>date and time </a:t>
            </a:r>
            <a:r>
              <a:rPr lang="en-US" u="sng" dirty="0"/>
              <a:t>submitted</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18</a:t>
            </a:fld>
            <a:endParaRPr lang="en-US"/>
          </a:p>
        </p:txBody>
      </p:sp>
    </p:spTree>
    <p:extLst>
      <p:ext uri="{BB962C8B-B14F-4D97-AF65-F5344CB8AC3E}">
        <p14:creationId xmlns:p14="http://schemas.microsoft.com/office/powerpoint/2010/main" val="3883708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076765" cy="1325563"/>
          </a:xfrm>
          <a:solidFill>
            <a:schemeClr val="accent6">
              <a:lumMod val="60000"/>
              <a:lumOff val="40000"/>
            </a:schemeClr>
          </a:solidFill>
        </p:spPr>
        <p:txBody>
          <a:bodyPr>
            <a:normAutofit fontScale="90000"/>
          </a:bodyPr>
          <a:lstStyle/>
          <a:p>
            <a:r>
              <a:rPr lang="en-US" b="1" dirty="0"/>
              <a:t/>
            </a:r>
            <a:br>
              <a:rPr lang="en-US" b="1" dirty="0"/>
            </a:br>
            <a:r>
              <a:rPr lang="en-US" b="1" dirty="0"/>
              <a:t>MONT. D.R. RULE 4.05(G) TIME, EFFECT AND PROCESS OF eFILING:</a:t>
            </a: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fontScale="92500" lnSpcReduction="10000"/>
          </a:bodyPr>
          <a:lstStyle/>
          <a:p>
            <a:pPr marL="0" indent="0" algn="just">
              <a:buNone/>
            </a:pPr>
            <a:r>
              <a:rPr lang="en-US" b="1" dirty="0"/>
              <a:t> </a:t>
            </a:r>
          </a:p>
          <a:p>
            <a:pPr marL="0" indent="0" algn="just">
              <a:buNone/>
            </a:pPr>
            <a:r>
              <a:rPr lang="en-US" b="1" dirty="0"/>
              <a:t>Official Time Stamp: </a:t>
            </a:r>
            <a:r>
              <a:rPr lang="en-US" dirty="0"/>
              <a:t>The submission receives an electronic stamp that includes the </a:t>
            </a:r>
            <a:r>
              <a:rPr lang="en-US" b="1" dirty="0"/>
              <a:t>date and time that the filer submitted </a:t>
            </a:r>
            <a:r>
              <a:rPr lang="en-US" dirty="0"/>
              <a:t>the document to the Court’s eFile system as well as the </a:t>
            </a:r>
            <a:r>
              <a:rPr lang="en-US" b="1" dirty="0"/>
              <a:t>unique confirmation number </a:t>
            </a:r>
            <a:r>
              <a:rPr lang="en-US" dirty="0"/>
              <a:t>of the filing.</a:t>
            </a:r>
          </a:p>
          <a:p>
            <a:pPr marL="514350" indent="-514350" algn="just">
              <a:buAutoNum type="arabicPeriod" startAt="4"/>
            </a:pPr>
            <a:endParaRPr lang="en-US" dirty="0"/>
          </a:p>
          <a:p>
            <a:pPr marL="514350" indent="-514350" algn="just">
              <a:buAutoNum type="arabicPeriod" startAt="4"/>
            </a:pPr>
            <a:endParaRPr lang="en-US" dirty="0"/>
          </a:p>
          <a:p>
            <a:pPr marL="0" indent="0" algn="just">
              <a:buNone/>
            </a:pPr>
            <a:endParaRPr lang="en-US" b="1" dirty="0"/>
          </a:p>
          <a:p>
            <a:pPr marL="0" indent="0">
              <a:buNone/>
            </a:pPr>
            <a:r>
              <a:rPr lang="en-US" b="1" dirty="0"/>
              <a:t>System Errors: </a:t>
            </a:r>
            <a:r>
              <a:rPr lang="en-US" dirty="0"/>
              <a:t>If a submission is not received by the Court because of a               System Error, the Court may, upon satisfactory proof, enter an order permitting the document to be filed nunc pro tunc to the date it was submitted.</a:t>
            </a:r>
          </a:p>
          <a:p>
            <a:pPr marL="0" indent="0">
              <a:buNone/>
            </a:pPr>
            <a:endParaRPr lang="en-US" dirty="0"/>
          </a:p>
        </p:txBody>
      </p:sp>
      <p:pic>
        <p:nvPicPr>
          <p:cNvPr id="4" name="Picture 3"/>
          <p:cNvPicPr>
            <a:picLocks noChangeAspect="1"/>
          </p:cNvPicPr>
          <p:nvPr/>
        </p:nvPicPr>
        <p:blipFill>
          <a:blip r:embed="rId2"/>
          <a:stretch>
            <a:fillRect/>
          </a:stretch>
        </p:blipFill>
        <p:spPr>
          <a:xfrm>
            <a:off x="2285719" y="3266794"/>
            <a:ext cx="4868116" cy="1324767"/>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19</a:t>
            </a:fld>
            <a:endParaRPr lang="en-US"/>
          </a:p>
        </p:txBody>
      </p:sp>
    </p:spTree>
    <p:extLst>
      <p:ext uri="{BB962C8B-B14F-4D97-AF65-F5344CB8AC3E}">
        <p14:creationId xmlns:p14="http://schemas.microsoft.com/office/powerpoint/2010/main" val="2999983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F5D07-C7AB-4EF9-B6F9-061A1441B152}"/>
              </a:ext>
            </a:extLst>
          </p:cNvPr>
          <p:cNvSpPr>
            <a:spLocks noGrp="1"/>
          </p:cNvSpPr>
          <p:nvPr>
            <p:ph type="title"/>
          </p:nvPr>
        </p:nvSpPr>
        <p:spPr>
          <a:xfrm>
            <a:off x="838200" y="365125"/>
            <a:ext cx="4576482" cy="1325563"/>
          </a:xfrm>
          <a:solidFill>
            <a:schemeClr val="accent1"/>
          </a:solidFill>
        </p:spPr>
        <p:txBody>
          <a:bodyPr/>
          <a:lstStyle/>
          <a:p>
            <a:r>
              <a:rPr lang="en-US" b="1" dirty="0"/>
              <a:t>How does it work? </a:t>
            </a:r>
          </a:p>
        </p:txBody>
      </p:sp>
      <p:sp>
        <p:nvSpPr>
          <p:cNvPr id="3" name="Content Placeholder 2">
            <a:extLst>
              <a:ext uri="{FF2B5EF4-FFF2-40B4-BE49-F238E27FC236}">
                <a16:creationId xmlns:a16="http://schemas.microsoft.com/office/drawing/2014/main" id="{04CAC307-C757-4C5A-8C16-C2790129FDD7}"/>
              </a:ext>
            </a:extLst>
          </p:cNvPr>
          <p:cNvSpPr>
            <a:spLocks noGrp="1"/>
          </p:cNvSpPr>
          <p:nvPr>
            <p:ph idx="1"/>
          </p:nvPr>
        </p:nvSpPr>
        <p:spPr/>
        <p:txBody>
          <a:bodyPr anchor="ctr">
            <a:normAutofit fontScale="85000" lnSpcReduction="10000"/>
          </a:bodyPr>
          <a:lstStyle/>
          <a:p>
            <a:pPr>
              <a:lnSpc>
                <a:spcPct val="200000"/>
              </a:lnSpc>
            </a:pPr>
            <a:endParaRPr lang="en-US" dirty="0"/>
          </a:p>
          <a:p>
            <a:pPr>
              <a:lnSpc>
                <a:spcPct val="200000"/>
              </a:lnSpc>
            </a:pPr>
            <a:r>
              <a:rPr lang="en-US" dirty="0"/>
              <a:t>All filings will come to the Court through eFiling – no exceptions.</a:t>
            </a:r>
          </a:p>
          <a:p>
            <a:pPr>
              <a:lnSpc>
                <a:spcPct val="200000"/>
              </a:lnSpc>
            </a:pPr>
            <a:r>
              <a:rPr lang="en-US" dirty="0"/>
              <a:t>You can </a:t>
            </a:r>
            <a:r>
              <a:rPr lang="en-US" u="sng" dirty="0"/>
              <a:t>submit</a:t>
            </a:r>
            <a:r>
              <a:rPr lang="en-US" dirty="0"/>
              <a:t> pleadings for filing everyday of the week, at any time (24/7). </a:t>
            </a:r>
          </a:p>
          <a:p>
            <a:pPr>
              <a:lnSpc>
                <a:spcPct val="200000"/>
              </a:lnSpc>
            </a:pPr>
            <a:r>
              <a:rPr lang="en-US" dirty="0"/>
              <a:t>Filing </a:t>
            </a:r>
            <a:r>
              <a:rPr lang="en-US" dirty="0" smtClean="0"/>
              <a:t>fees/costs </a:t>
            </a:r>
            <a:r>
              <a:rPr lang="en-US" dirty="0"/>
              <a:t>are paid through the eFiling System.</a:t>
            </a:r>
          </a:p>
          <a:p>
            <a:pPr>
              <a:lnSpc>
                <a:spcPct val="200000"/>
              </a:lnSpc>
            </a:pPr>
            <a:r>
              <a:rPr lang="en-US" dirty="0"/>
              <a:t>All originals shall be maintained by counsel/self-represented parties. </a:t>
            </a:r>
          </a:p>
          <a:p>
            <a:pPr marL="0" indent="0">
              <a:lnSpc>
                <a:spcPct val="200000"/>
              </a:lnSpc>
              <a:buNone/>
            </a:pPr>
            <a:endParaRPr lang="en-US" dirty="0"/>
          </a:p>
        </p:txBody>
      </p:sp>
      <p:pic>
        <p:nvPicPr>
          <p:cNvPr id="4" name="Picture 3" descr="Grammar &amp; Usage - Excelsior College OWL"/>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80211" y="98612"/>
            <a:ext cx="3424518" cy="2106706"/>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a:t>
            </a:fld>
            <a:endParaRPr lang="en-US"/>
          </a:p>
        </p:txBody>
      </p:sp>
    </p:spTree>
    <p:extLst>
      <p:ext uri="{BB962C8B-B14F-4D97-AF65-F5344CB8AC3E}">
        <p14:creationId xmlns:p14="http://schemas.microsoft.com/office/powerpoint/2010/main" val="2095789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282953" cy="1325563"/>
          </a:xfrm>
          <a:solidFill>
            <a:schemeClr val="accent6">
              <a:lumMod val="60000"/>
              <a:lumOff val="40000"/>
            </a:schemeClr>
          </a:solidFill>
        </p:spPr>
        <p:txBody>
          <a:bodyPr>
            <a:normAutofit fontScale="90000"/>
          </a:bodyPr>
          <a:lstStyle/>
          <a:p>
            <a:r>
              <a:rPr lang="en-US" b="1" dirty="0"/>
              <a:t/>
            </a:r>
            <a:br>
              <a:rPr lang="en-US" b="1" dirty="0"/>
            </a:br>
            <a:r>
              <a:rPr lang="en-US" b="1" dirty="0"/>
              <a:t>MONT. D.R. RULE 4.05(H)(a)(</a:t>
            </a:r>
            <a:r>
              <a:rPr lang="en-US" b="1" dirty="0" err="1"/>
              <a:t>i</a:t>
            </a:r>
            <a:r>
              <a:rPr lang="en-US" b="1" dirty="0"/>
              <a:t>) &amp; (ii) SERVICE:</a:t>
            </a: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a:bodyPr>
          <a:lstStyle/>
          <a:p>
            <a:pPr marL="0" indent="0">
              <a:buNone/>
            </a:pPr>
            <a:r>
              <a:rPr lang="en-US" b="1" dirty="0">
                <a:solidFill>
                  <a:srgbClr val="FF0000"/>
                </a:solidFill>
              </a:rPr>
              <a:t>WHAT’S NEW</a:t>
            </a:r>
          </a:p>
          <a:p>
            <a:pPr marL="0" indent="0" algn="just">
              <a:buNone/>
            </a:pPr>
            <a:r>
              <a:rPr lang="en-US" dirty="0"/>
              <a:t>Documents Filed Subsequent to Complaint:</a:t>
            </a:r>
          </a:p>
          <a:p>
            <a:pPr marL="0" indent="0" algn="just">
              <a:buNone/>
            </a:pPr>
            <a:r>
              <a:rPr lang="en-US" dirty="0"/>
              <a:t>The eFile system generates a Notification of Electronic Filing (NEF) sent to the filer and any other attorney or party who is a registered user of the eFile system. </a:t>
            </a:r>
          </a:p>
          <a:p>
            <a:pPr marL="0" indent="0" algn="just">
              <a:buNone/>
            </a:pPr>
            <a:r>
              <a:rPr lang="en-US" u="sng" dirty="0"/>
              <a:t>The Notification of Electronic Filing </a:t>
            </a:r>
            <a:r>
              <a:rPr lang="en-US" b="1" u="sng" dirty="0"/>
              <a:t>constitutes service </a:t>
            </a:r>
            <a:r>
              <a:rPr lang="en-US" u="sng" dirty="0"/>
              <a:t>under Civ. R. 5</a:t>
            </a:r>
            <a:r>
              <a:rPr lang="en-US" dirty="0"/>
              <a:t>.</a:t>
            </a:r>
          </a:p>
          <a:p>
            <a:pPr marL="0" indent="0">
              <a:buNone/>
            </a:pPr>
            <a:endParaRPr lang="en-US" b="1" dirty="0"/>
          </a:p>
        </p:txBody>
      </p:sp>
      <p:pic>
        <p:nvPicPr>
          <p:cNvPr id="4" name="Picture 3"/>
          <p:cNvPicPr>
            <a:picLocks noChangeAspect="1"/>
          </p:cNvPicPr>
          <p:nvPr/>
        </p:nvPicPr>
        <p:blipFill>
          <a:blip r:embed="rId2"/>
          <a:stretch>
            <a:fillRect/>
          </a:stretch>
        </p:blipFill>
        <p:spPr>
          <a:xfrm>
            <a:off x="838200" y="4858870"/>
            <a:ext cx="10719444" cy="1064560"/>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20</a:t>
            </a:fld>
            <a:endParaRPr lang="en-US"/>
          </a:p>
        </p:txBody>
      </p:sp>
    </p:spTree>
    <p:extLst>
      <p:ext uri="{BB962C8B-B14F-4D97-AF65-F5344CB8AC3E}">
        <p14:creationId xmlns:p14="http://schemas.microsoft.com/office/powerpoint/2010/main" val="23094426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8287871" cy="1325563"/>
          </a:xfrm>
          <a:solidFill>
            <a:schemeClr val="accent6">
              <a:lumMod val="60000"/>
              <a:lumOff val="40000"/>
            </a:schemeClr>
          </a:solidFill>
        </p:spPr>
        <p:txBody>
          <a:bodyPr>
            <a:normAutofit fontScale="90000"/>
          </a:bodyPr>
          <a:lstStyle/>
          <a:p>
            <a:r>
              <a:rPr lang="en-US" b="1" dirty="0"/>
              <a:t/>
            </a:r>
            <a:br>
              <a:rPr lang="en-US" b="1" dirty="0"/>
            </a:br>
            <a:r>
              <a:rPr lang="en-US" b="1" dirty="0"/>
              <a:t>MONT. D.R. RULE 4.05(H)(a)(iii) SERVICE:</a:t>
            </a: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a:bodyPr>
          <a:lstStyle/>
          <a:p>
            <a:pPr marL="0" indent="0">
              <a:buNone/>
            </a:pPr>
            <a:r>
              <a:rPr lang="en-US" b="1" dirty="0">
                <a:solidFill>
                  <a:srgbClr val="FF0000"/>
                </a:solidFill>
              </a:rPr>
              <a:t>NOT NEW</a:t>
            </a:r>
          </a:p>
          <a:p>
            <a:pPr marL="0" indent="0" algn="just">
              <a:buNone/>
            </a:pPr>
            <a:r>
              <a:rPr lang="en-US" dirty="0"/>
              <a:t>Documents Filed Subsequent to Complaint:</a:t>
            </a:r>
          </a:p>
          <a:p>
            <a:pPr marL="0" indent="0" algn="just">
              <a:buNone/>
            </a:pPr>
            <a:r>
              <a:rPr lang="en-US" dirty="0"/>
              <a:t>The filer shall serve a paper copy of the document on all Self- Represented parties who are not registered users of the Court’s eFile system in accordance with Civ. R. 5.</a:t>
            </a:r>
          </a:p>
          <a:p>
            <a:pPr marL="0" indent="0">
              <a:buNone/>
            </a:pPr>
            <a:endParaRPr lang="en-US" b="1" dirty="0"/>
          </a:p>
        </p:txBody>
      </p:sp>
      <p:pic>
        <p:nvPicPr>
          <p:cNvPr id="4" name="Picture 3" descr="Airmail Envelope Vintage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39028"/>
            <a:ext cx="5620871" cy="2572872"/>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21</a:t>
            </a:fld>
            <a:endParaRPr lang="en-US"/>
          </a:p>
        </p:txBody>
      </p:sp>
    </p:spTree>
    <p:extLst>
      <p:ext uri="{BB962C8B-B14F-4D97-AF65-F5344CB8AC3E}">
        <p14:creationId xmlns:p14="http://schemas.microsoft.com/office/powerpoint/2010/main" val="2643275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8646459" cy="1325563"/>
          </a:xfrm>
          <a:solidFill>
            <a:schemeClr val="accent6">
              <a:lumMod val="60000"/>
              <a:lumOff val="40000"/>
            </a:schemeClr>
          </a:solidFill>
        </p:spPr>
        <p:txBody>
          <a:bodyPr>
            <a:normAutofit fontScale="90000"/>
          </a:bodyPr>
          <a:lstStyle/>
          <a:p>
            <a:r>
              <a:rPr lang="en-US" b="1" dirty="0"/>
              <a:t/>
            </a:r>
            <a:br>
              <a:rPr lang="en-US" b="1" dirty="0"/>
            </a:br>
            <a:r>
              <a:rPr lang="en-US" b="1" dirty="0"/>
              <a:t/>
            </a:r>
            <a:br>
              <a:rPr lang="en-US" b="1" dirty="0"/>
            </a:br>
            <a:r>
              <a:rPr lang="en-US" b="1" dirty="0"/>
              <a:t>MONT. D.R. RULE 4.05(H)(3)(B)(</a:t>
            </a:r>
            <a:r>
              <a:rPr lang="en-US" b="1" dirty="0" err="1"/>
              <a:t>i</a:t>
            </a:r>
            <a:r>
              <a:rPr lang="en-US" b="1" dirty="0"/>
              <a:t>) SERVICE:</a:t>
            </a:r>
            <a:br>
              <a:rPr lang="en-US" b="1" dirty="0"/>
            </a:br>
            <a:r>
              <a:rPr lang="en-US" b="1" dirty="0"/>
              <a:t>WHAT’S NEW</a:t>
            </a:r>
            <a:br>
              <a:rPr lang="en-US" b="1"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a:bodyPr>
          <a:lstStyle/>
          <a:p>
            <a:pPr marL="0" indent="0">
              <a:buNone/>
            </a:pPr>
            <a:r>
              <a:rPr lang="en-US" dirty="0">
                <a:solidFill>
                  <a:srgbClr val="FF0000"/>
                </a:solidFill>
              </a:rPr>
              <a:t>Court generated documents:</a:t>
            </a:r>
          </a:p>
          <a:p>
            <a:pPr marL="0" indent="0">
              <a:lnSpc>
                <a:spcPct val="120000"/>
              </a:lnSpc>
              <a:buNone/>
            </a:pPr>
            <a:r>
              <a:rPr lang="en-US" dirty="0"/>
              <a:t>A Notification of Electronic Filing will be sent to all eFiling users for all entries and orders signed by the Judge or Magistrate and notices filed by Court staff.  </a:t>
            </a:r>
          </a:p>
          <a:p>
            <a:pPr marL="0" indent="0">
              <a:lnSpc>
                <a:spcPct val="120000"/>
              </a:lnSpc>
              <a:buNone/>
            </a:pPr>
            <a:r>
              <a:rPr lang="en-US" dirty="0"/>
              <a:t>This Notification of Electronic Filing (NEF) shall </a:t>
            </a:r>
            <a:r>
              <a:rPr lang="en-US" b="1" dirty="0"/>
              <a:t>constitute service </a:t>
            </a:r>
            <a:r>
              <a:rPr lang="en-US" dirty="0"/>
              <a:t>under Civ. R. 5 for all Electronic Filing users. The Clerk will serve a paper copy of the document on all Self-Represented parties who are not registered users of the Court’s eFile system in accordance with Civ. R. 5</a:t>
            </a:r>
          </a:p>
          <a:p>
            <a:pPr marL="0" indent="0">
              <a:buNone/>
            </a:pPr>
            <a:endParaRPr lang="en-US" b="1" dirty="0"/>
          </a:p>
        </p:txBody>
      </p:sp>
      <p:sp>
        <p:nvSpPr>
          <p:cNvPr id="4" name="Slide Number Placeholder 3"/>
          <p:cNvSpPr>
            <a:spLocks noGrp="1"/>
          </p:cNvSpPr>
          <p:nvPr>
            <p:ph type="sldNum" sz="quarter" idx="12"/>
          </p:nvPr>
        </p:nvSpPr>
        <p:spPr/>
        <p:txBody>
          <a:bodyPr/>
          <a:lstStyle/>
          <a:p>
            <a:fld id="{AF84E4FC-5475-4E06-A093-F6681EFFDBFC}" type="slidenum">
              <a:rPr lang="en-US" smtClean="0"/>
              <a:t>22</a:t>
            </a:fld>
            <a:endParaRPr lang="en-US"/>
          </a:p>
        </p:txBody>
      </p:sp>
    </p:spTree>
    <p:extLst>
      <p:ext uri="{BB962C8B-B14F-4D97-AF65-F5344CB8AC3E}">
        <p14:creationId xmlns:p14="http://schemas.microsoft.com/office/powerpoint/2010/main" val="385389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202271" cy="1325563"/>
          </a:xfrm>
          <a:solidFill>
            <a:schemeClr val="accent6">
              <a:lumMod val="60000"/>
              <a:lumOff val="40000"/>
            </a:schemeClr>
          </a:solidFill>
        </p:spPr>
        <p:txBody>
          <a:bodyPr>
            <a:normAutofit fontScale="90000"/>
          </a:bodyPr>
          <a:lstStyle/>
          <a:p>
            <a:r>
              <a:rPr lang="en-US" b="1" dirty="0"/>
              <a:t/>
            </a:r>
            <a:br>
              <a:rPr lang="en-US" b="1" dirty="0"/>
            </a:br>
            <a:r>
              <a:rPr lang="en-US" b="1" dirty="0"/>
              <a:t/>
            </a:r>
            <a:br>
              <a:rPr lang="en-US" b="1" dirty="0"/>
            </a:br>
            <a:r>
              <a:rPr lang="en-US" b="1" dirty="0"/>
              <a:t>MONT. D.R. RULE 4.05(H)(3)(b)(ii) SERVICE:</a:t>
            </a:r>
            <a:br>
              <a:rPr lang="en-US" b="1" dirty="0"/>
            </a:br>
            <a:r>
              <a:rPr lang="en-US" b="1" dirty="0"/>
              <a:t>WHAT’S NEW</a:t>
            </a:r>
            <a:br>
              <a:rPr lang="en-US" b="1"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a:bodyPr>
          <a:lstStyle/>
          <a:p>
            <a:pPr marL="0" indent="0">
              <a:buNone/>
            </a:pPr>
            <a:endParaRPr lang="en-US" b="1" dirty="0"/>
          </a:p>
          <a:p>
            <a:pPr marL="0" indent="0">
              <a:buNone/>
            </a:pPr>
            <a:r>
              <a:rPr lang="en-US" dirty="0">
                <a:solidFill>
                  <a:srgbClr val="FF0000"/>
                </a:solidFill>
              </a:rPr>
              <a:t>Party generated proposed orders:</a:t>
            </a:r>
          </a:p>
          <a:p>
            <a:pPr marL="0" indent="0">
              <a:lnSpc>
                <a:spcPct val="150000"/>
              </a:lnSpc>
              <a:buNone/>
            </a:pPr>
            <a:r>
              <a:rPr lang="en-US" dirty="0"/>
              <a:t>After the order or entry has been signed and filed, </a:t>
            </a:r>
            <a:r>
              <a:rPr lang="en-US" b="1" dirty="0"/>
              <a:t>the attorney/party who submitted the proposed entry/order</a:t>
            </a:r>
            <a:r>
              <a:rPr lang="en-US" dirty="0"/>
              <a:t>, not the Court or Clerk, </a:t>
            </a:r>
            <a:r>
              <a:rPr lang="en-US" b="1" dirty="0"/>
              <a:t>shall serve it </a:t>
            </a:r>
            <a:r>
              <a:rPr lang="en-US" dirty="0"/>
              <a:t>on all Self-Represented parties who are not registered users of the Court’s eFile system.</a:t>
            </a:r>
          </a:p>
          <a:p>
            <a:pPr marL="0" indent="0">
              <a:buNone/>
            </a:pPr>
            <a:endParaRPr lang="en-US" b="1" dirty="0"/>
          </a:p>
        </p:txBody>
      </p:sp>
      <p:sp>
        <p:nvSpPr>
          <p:cNvPr id="4" name="Slide Number Placeholder 3"/>
          <p:cNvSpPr>
            <a:spLocks noGrp="1"/>
          </p:cNvSpPr>
          <p:nvPr>
            <p:ph type="sldNum" sz="quarter" idx="12"/>
          </p:nvPr>
        </p:nvSpPr>
        <p:spPr/>
        <p:txBody>
          <a:bodyPr/>
          <a:lstStyle/>
          <a:p>
            <a:fld id="{AF84E4FC-5475-4E06-A093-F6681EFFDBFC}" type="slidenum">
              <a:rPr lang="en-US" smtClean="0"/>
              <a:t>23</a:t>
            </a:fld>
            <a:endParaRPr lang="en-US"/>
          </a:p>
        </p:txBody>
      </p:sp>
    </p:spTree>
    <p:extLst>
      <p:ext uri="{BB962C8B-B14F-4D97-AF65-F5344CB8AC3E}">
        <p14:creationId xmlns:p14="http://schemas.microsoft.com/office/powerpoint/2010/main" val="11339970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AD0-585C-4AB4-875A-017C8BA866C3}"/>
              </a:ext>
            </a:extLst>
          </p:cNvPr>
          <p:cNvSpPr>
            <a:spLocks noGrp="1"/>
          </p:cNvSpPr>
          <p:nvPr>
            <p:ph type="title"/>
          </p:nvPr>
        </p:nvSpPr>
        <p:spPr>
          <a:xfrm>
            <a:off x="838200" y="365125"/>
            <a:ext cx="9740153" cy="1325563"/>
          </a:xfrm>
          <a:solidFill>
            <a:schemeClr val="accent6">
              <a:lumMod val="60000"/>
              <a:lumOff val="40000"/>
            </a:schemeClr>
          </a:solidFill>
        </p:spPr>
        <p:txBody>
          <a:bodyPr>
            <a:normAutofit fontScale="90000"/>
          </a:bodyPr>
          <a:lstStyle/>
          <a:p>
            <a:r>
              <a:rPr lang="en-US" b="1" dirty="0"/>
              <a:t/>
            </a:r>
            <a:br>
              <a:rPr lang="en-US" b="1" dirty="0"/>
            </a:br>
            <a:r>
              <a:rPr lang="en-US" b="1" dirty="0"/>
              <a:t/>
            </a:r>
            <a:br>
              <a:rPr lang="en-US" b="1" dirty="0"/>
            </a:br>
            <a:r>
              <a:rPr lang="en-US" b="1" dirty="0"/>
              <a:t>MONT. D.R. RULE 4.05(H)(3)(c)(</a:t>
            </a:r>
            <a:r>
              <a:rPr lang="en-US" b="1" dirty="0" err="1"/>
              <a:t>i</a:t>
            </a:r>
            <a:r>
              <a:rPr lang="en-US" b="1" dirty="0"/>
              <a:t>) &amp; (ii) SERVICE:</a:t>
            </a:r>
            <a:br>
              <a:rPr lang="en-US" b="1" dirty="0"/>
            </a:br>
            <a:r>
              <a:rPr lang="en-US" b="1" dirty="0"/>
              <a:t>WHAT’S NEW</a:t>
            </a:r>
            <a:br>
              <a:rPr lang="en-US" b="1"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27084F6B-21B1-4677-AB78-A5BF5650BFB9}"/>
              </a:ext>
            </a:extLst>
          </p:cNvPr>
          <p:cNvSpPr>
            <a:spLocks noGrp="1"/>
          </p:cNvSpPr>
          <p:nvPr>
            <p:ph idx="1"/>
          </p:nvPr>
        </p:nvSpPr>
        <p:spPr/>
        <p:txBody>
          <a:bodyPr>
            <a:normAutofit/>
          </a:bodyPr>
          <a:lstStyle/>
          <a:p>
            <a:pPr marL="0" indent="0">
              <a:buNone/>
            </a:pPr>
            <a:r>
              <a:rPr lang="en-US" b="1" dirty="0">
                <a:solidFill>
                  <a:srgbClr val="FF0000"/>
                </a:solidFill>
              </a:rPr>
              <a:t>Certificate of Service:</a:t>
            </a:r>
          </a:p>
          <a:p>
            <a:pPr marL="0" indent="0">
              <a:buNone/>
            </a:pPr>
            <a:r>
              <a:rPr lang="en-US" dirty="0"/>
              <a:t>“I hereby certify that on [date] this document was eFiled via the Court’s eFile system which shall send notifications of this filing to the following: [list parties or their counsel who are registered users of the Court’s eFile system].”</a:t>
            </a:r>
          </a:p>
          <a:p>
            <a:pPr marL="0" indent="0">
              <a:buNone/>
            </a:pPr>
            <a:r>
              <a:rPr lang="en-US" b="1" i="1" dirty="0">
                <a:solidFill>
                  <a:srgbClr val="7030A0"/>
                </a:solidFill>
              </a:rPr>
              <a:t>and/or</a:t>
            </a:r>
          </a:p>
          <a:p>
            <a:pPr marL="0" indent="0">
              <a:buNone/>
            </a:pPr>
            <a:r>
              <a:rPr lang="en-US" dirty="0"/>
              <a:t>“I hereby certify that on [date] I served this document in accordance with [Civ. R. 5] on the following: [list Self Represented parties with addresses who are not registered users of the Court’s eFile system].”</a:t>
            </a:r>
          </a:p>
          <a:p>
            <a:pPr marL="0" indent="0">
              <a:buNone/>
            </a:pPr>
            <a:endParaRPr lang="en-US" b="1" dirty="0"/>
          </a:p>
        </p:txBody>
      </p:sp>
      <p:sp>
        <p:nvSpPr>
          <p:cNvPr id="4" name="Slide Number Placeholder 3"/>
          <p:cNvSpPr>
            <a:spLocks noGrp="1"/>
          </p:cNvSpPr>
          <p:nvPr>
            <p:ph type="sldNum" sz="quarter" idx="12"/>
          </p:nvPr>
        </p:nvSpPr>
        <p:spPr/>
        <p:txBody>
          <a:bodyPr/>
          <a:lstStyle/>
          <a:p>
            <a:fld id="{AF84E4FC-5475-4E06-A093-F6681EFFDBFC}" type="slidenum">
              <a:rPr lang="en-US" smtClean="0"/>
              <a:t>24</a:t>
            </a:fld>
            <a:endParaRPr lang="en-US"/>
          </a:p>
        </p:txBody>
      </p:sp>
    </p:spTree>
    <p:extLst>
      <p:ext uri="{BB962C8B-B14F-4D97-AF65-F5344CB8AC3E}">
        <p14:creationId xmlns:p14="http://schemas.microsoft.com/office/powerpoint/2010/main" val="3190450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06DA-679F-4481-973F-A11DB3E4D1ED}"/>
              </a:ext>
            </a:extLst>
          </p:cNvPr>
          <p:cNvSpPr>
            <a:spLocks noGrp="1"/>
          </p:cNvSpPr>
          <p:nvPr>
            <p:ph type="title"/>
          </p:nvPr>
        </p:nvSpPr>
        <p:spPr>
          <a:xfrm>
            <a:off x="838200" y="365125"/>
            <a:ext cx="9085729" cy="1325563"/>
          </a:xfrm>
          <a:solidFill>
            <a:schemeClr val="accent6">
              <a:lumMod val="60000"/>
              <a:lumOff val="40000"/>
            </a:schemeClr>
          </a:solidFill>
        </p:spPr>
        <p:txBody>
          <a:bodyPr>
            <a:normAutofit/>
          </a:bodyPr>
          <a:lstStyle/>
          <a:p>
            <a:r>
              <a:rPr lang="en-US" b="1" dirty="0"/>
              <a:t>MONT. D.R. RULE 4.05(H)(4)(a) SERVICE:</a:t>
            </a:r>
            <a:br>
              <a:rPr lang="en-US" b="1" dirty="0"/>
            </a:br>
            <a:r>
              <a:rPr lang="en-US" b="1" dirty="0"/>
              <a:t>WHAT’S NEW</a:t>
            </a:r>
            <a:endParaRPr lang="en-US" dirty="0"/>
          </a:p>
        </p:txBody>
      </p:sp>
      <p:sp>
        <p:nvSpPr>
          <p:cNvPr id="3" name="Content Placeholder 2">
            <a:extLst>
              <a:ext uri="{FF2B5EF4-FFF2-40B4-BE49-F238E27FC236}">
                <a16:creationId xmlns:a16="http://schemas.microsoft.com/office/drawing/2014/main" id="{6D11BF24-8B1C-431A-9483-284DCB6F3C71}"/>
              </a:ext>
            </a:extLst>
          </p:cNvPr>
          <p:cNvSpPr>
            <a:spLocks noGrp="1"/>
          </p:cNvSpPr>
          <p:nvPr>
            <p:ph idx="1"/>
          </p:nvPr>
        </p:nvSpPr>
        <p:spPr/>
        <p:txBody>
          <a:bodyPr>
            <a:normAutofit/>
          </a:bodyPr>
          <a:lstStyle/>
          <a:p>
            <a:pPr marL="0" indent="0">
              <a:buNone/>
            </a:pPr>
            <a:endParaRPr lang="en-US" b="1" dirty="0">
              <a:solidFill>
                <a:srgbClr val="FF0000"/>
              </a:solidFill>
            </a:endParaRPr>
          </a:p>
          <a:p>
            <a:pPr marL="0" indent="0">
              <a:buNone/>
            </a:pPr>
            <a:r>
              <a:rPr lang="en-US" b="1" dirty="0">
                <a:solidFill>
                  <a:srgbClr val="FF0000"/>
                </a:solidFill>
              </a:rPr>
              <a:t>Service Date and Time to Respond or Act:</a:t>
            </a:r>
          </a:p>
          <a:p>
            <a:pPr marL="0" indent="0">
              <a:buNone/>
            </a:pPr>
            <a:endParaRPr lang="en-US" dirty="0"/>
          </a:p>
          <a:p>
            <a:pPr marL="457200" lvl="1" indent="0" algn="just">
              <a:buNone/>
            </a:pPr>
            <a:r>
              <a:rPr lang="en-US" dirty="0"/>
              <a:t>For Self Represented parties who are registered users of the Court’s eFile</a:t>
            </a:r>
          </a:p>
          <a:p>
            <a:pPr marL="457200" lvl="1" indent="0" algn="just">
              <a:buNone/>
            </a:pPr>
            <a:r>
              <a:rPr lang="en-US" dirty="0"/>
              <a:t>system and counsel of record, </a:t>
            </a:r>
            <a:r>
              <a:rPr lang="en-US" u="sng" dirty="0"/>
              <a:t>service shall be deemed complete </a:t>
            </a:r>
            <a:r>
              <a:rPr lang="en-US" dirty="0"/>
              <a:t>at the time</a:t>
            </a:r>
          </a:p>
          <a:p>
            <a:pPr marL="457200" lvl="1" indent="0" algn="just">
              <a:buNone/>
            </a:pPr>
            <a:r>
              <a:rPr lang="en-US" dirty="0"/>
              <a:t>the Notification of Electronic Filing is generated by the Court’s </a:t>
            </a:r>
            <a:r>
              <a:rPr lang="en-US" dirty="0" err="1"/>
              <a:t>eFile</a:t>
            </a:r>
            <a:r>
              <a:rPr lang="en-US" dirty="0"/>
              <a:t> system.</a:t>
            </a:r>
          </a:p>
          <a:p>
            <a:pPr marL="457200" lvl="1" indent="0" algn="just">
              <a:buNone/>
            </a:pPr>
            <a:r>
              <a:rPr lang="en-US" dirty="0" smtClean="0"/>
              <a:t>The NEF is generated when the clerk’s staff approves the filing. Documents </a:t>
            </a:r>
            <a:r>
              <a:rPr lang="en-US" dirty="0"/>
              <a:t>filed </a:t>
            </a:r>
            <a:r>
              <a:rPr lang="en-US" dirty="0" smtClean="0"/>
              <a:t>later in the day may </a:t>
            </a:r>
            <a:r>
              <a:rPr lang="en-US" dirty="0"/>
              <a:t>be served on the next </a:t>
            </a:r>
            <a:r>
              <a:rPr lang="en-US" dirty="0" smtClean="0"/>
              <a:t>business day</a:t>
            </a:r>
            <a:r>
              <a:rPr lang="en-US" dirty="0"/>
              <a:t>.</a:t>
            </a:r>
          </a:p>
          <a:p>
            <a:pPr marL="0" indent="0">
              <a:buNone/>
            </a:pPr>
            <a:endParaRPr lang="en-US" dirty="0"/>
          </a:p>
        </p:txBody>
      </p:sp>
      <p:pic>
        <p:nvPicPr>
          <p:cNvPr id="4" name="Picture 3" descr="Identify slow code with Devel::Tim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950" y="1825625"/>
            <a:ext cx="2791499" cy="1466468"/>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25</a:t>
            </a:fld>
            <a:endParaRPr lang="en-US"/>
          </a:p>
        </p:txBody>
      </p:sp>
    </p:spTree>
    <p:extLst>
      <p:ext uri="{BB962C8B-B14F-4D97-AF65-F5344CB8AC3E}">
        <p14:creationId xmlns:p14="http://schemas.microsoft.com/office/powerpoint/2010/main" val="2614441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06DA-679F-4481-973F-A11DB3E4D1ED}"/>
              </a:ext>
            </a:extLst>
          </p:cNvPr>
          <p:cNvSpPr>
            <a:spLocks noGrp="1"/>
          </p:cNvSpPr>
          <p:nvPr>
            <p:ph type="title"/>
          </p:nvPr>
        </p:nvSpPr>
        <p:spPr>
          <a:xfrm>
            <a:off x="838200" y="365125"/>
            <a:ext cx="9139518" cy="1325563"/>
          </a:xfrm>
          <a:solidFill>
            <a:schemeClr val="accent6">
              <a:lumMod val="60000"/>
              <a:lumOff val="40000"/>
            </a:schemeClr>
          </a:solidFill>
        </p:spPr>
        <p:txBody>
          <a:bodyPr>
            <a:normAutofit/>
          </a:bodyPr>
          <a:lstStyle/>
          <a:p>
            <a:r>
              <a:rPr lang="en-US" b="1" dirty="0"/>
              <a:t>MONT. D.R. RULE 4.05(H)(4)(b) SERVICE:</a:t>
            </a:r>
            <a:br>
              <a:rPr lang="en-US" b="1" dirty="0"/>
            </a:br>
            <a:r>
              <a:rPr lang="en-US" b="1" dirty="0"/>
              <a:t>WHAT’S NEW</a:t>
            </a:r>
            <a:endParaRPr lang="en-US" dirty="0"/>
          </a:p>
        </p:txBody>
      </p:sp>
      <p:sp>
        <p:nvSpPr>
          <p:cNvPr id="3" name="Content Placeholder 2">
            <a:extLst>
              <a:ext uri="{FF2B5EF4-FFF2-40B4-BE49-F238E27FC236}">
                <a16:creationId xmlns:a16="http://schemas.microsoft.com/office/drawing/2014/main" id="{6D11BF24-8B1C-431A-9483-284DCB6F3C71}"/>
              </a:ext>
            </a:extLst>
          </p:cNvPr>
          <p:cNvSpPr>
            <a:spLocks noGrp="1"/>
          </p:cNvSpPr>
          <p:nvPr>
            <p:ph idx="1"/>
          </p:nvPr>
        </p:nvSpPr>
        <p:spPr/>
        <p:txBody>
          <a:bodyPr>
            <a:normAutofit/>
          </a:bodyPr>
          <a:lstStyle/>
          <a:p>
            <a:pPr marL="0" indent="0">
              <a:buNone/>
            </a:pPr>
            <a:r>
              <a:rPr lang="en-US" b="1" dirty="0">
                <a:solidFill>
                  <a:srgbClr val="FF0000"/>
                </a:solidFill>
              </a:rPr>
              <a:t>Service Date and Time to Respond or Act (continued):</a:t>
            </a:r>
          </a:p>
          <a:p>
            <a:pPr marL="457200" lvl="1" indent="0">
              <a:buNone/>
            </a:pPr>
            <a:endParaRPr lang="en-US" dirty="0"/>
          </a:p>
          <a:p>
            <a:pPr lvl="1" algn="just">
              <a:buFont typeface="Wingdings" panose="05000000000000000000" pitchFamily="2" charset="2"/>
              <a:buChar char="Ø"/>
            </a:pPr>
            <a:r>
              <a:rPr lang="en-US" dirty="0"/>
              <a:t>The time to respond to the served documents or perform any right, duty, or act shall be strictly governed by the applicable Rules of the Court. </a:t>
            </a:r>
          </a:p>
          <a:p>
            <a:pPr lvl="1" algn="just">
              <a:buFont typeface="Wingdings" panose="05000000000000000000" pitchFamily="2" charset="2"/>
              <a:buChar char="Ø"/>
            </a:pPr>
            <a:endParaRPr lang="en-US" dirty="0"/>
          </a:p>
          <a:p>
            <a:pPr lvl="1" algn="just">
              <a:buFont typeface="Wingdings" panose="05000000000000000000" pitchFamily="2" charset="2"/>
              <a:buChar char="Ø"/>
            </a:pPr>
            <a:r>
              <a:rPr lang="en-US" dirty="0"/>
              <a:t>Self-Represented parties who are </a:t>
            </a:r>
            <a:r>
              <a:rPr lang="en-US" b="1" dirty="0"/>
              <a:t>not</a:t>
            </a:r>
            <a:r>
              <a:rPr lang="en-US" dirty="0"/>
              <a:t> registered users of the Court’s eFile system and who are served by regular U.S. mail </a:t>
            </a:r>
            <a:r>
              <a:rPr lang="en-US" u="sng" dirty="0"/>
              <a:t>shall receive a three-day extension</a:t>
            </a:r>
            <a:r>
              <a:rPr lang="en-US" dirty="0"/>
              <a:t> of time to respond or perform any right, duty, or act. </a:t>
            </a:r>
          </a:p>
          <a:p>
            <a:pPr lvl="1" algn="just">
              <a:buFont typeface="Wingdings" panose="05000000000000000000" pitchFamily="2" charset="2"/>
              <a:buChar char="Ø"/>
            </a:pPr>
            <a:endParaRPr lang="en-US" dirty="0"/>
          </a:p>
          <a:p>
            <a:pPr lvl="1" algn="just">
              <a:buFont typeface="Wingdings" panose="05000000000000000000" pitchFamily="2" charset="2"/>
              <a:buChar char="Ø"/>
            </a:pPr>
            <a:r>
              <a:rPr lang="en-US" dirty="0"/>
              <a:t>Parties and counsel of record served via eService </a:t>
            </a:r>
            <a:r>
              <a:rPr lang="en-US" b="1" u="sng" dirty="0"/>
              <a:t>are not entitled to the three-day extension</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26</a:t>
            </a:fld>
            <a:endParaRPr lang="en-US"/>
          </a:p>
        </p:txBody>
      </p:sp>
    </p:spTree>
    <p:extLst>
      <p:ext uri="{BB962C8B-B14F-4D97-AF65-F5344CB8AC3E}">
        <p14:creationId xmlns:p14="http://schemas.microsoft.com/office/powerpoint/2010/main" val="21574761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F06DA-679F-4481-973F-A11DB3E4D1ED}"/>
              </a:ext>
            </a:extLst>
          </p:cNvPr>
          <p:cNvSpPr>
            <a:spLocks noGrp="1"/>
          </p:cNvSpPr>
          <p:nvPr>
            <p:ph type="title"/>
          </p:nvPr>
        </p:nvSpPr>
        <p:spPr>
          <a:xfrm>
            <a:off x="838200" y="365125"/>
            <a:ext cx="8422341" cy="1325563"/>
          </a:xfrm>
          <a:solidFill>
            <a:schemeClr val="accent6">
              <a:lumMod val="60000"/>
              <a:lumOff val="40000"/>
            </a:schemeClr>
          </a:solidFill>
        </p:spPr>
        <p:txBody>
          <a:bodyPr>
            <a:normAutofit/>
          </a:bodyPr>
          <a:lstStyle/>
          <a:p>
            <a:r>
              <a:rPr lang="en-US" b="1" dirty="0"/>
              <a:t>MONT. D.R. RULE 4.05(H)(5) SERVICE:</a:t>
            </a:r>
            <a:br>
              <a:rPr lang="en-US" b="1" dirty="0"/>
            </a:br>
            <a:r>
              <a:rPr lang="en-US" b="1" dirty="0"/>
              <a:t>WHAT’S NEW</a:t>
            </a:r>
            <a:endParaRPr lang="en-US" dirty="0"/>
          </a:p>
        </p:txBody>
      </p:sp>
      <p:sp>
        <p:nvSpPr>
          <p:cNvPr id="3" name="Content Placeholder 2">
            <a:extLst>
              <a:ext uri="{FF2B5EF4-FFF2-40B4-BE49-F238E27FC236}">
                <a16:creationId xmlns:a16="http://schemas.microsoft.com/office/drawing/2014/main" id="{6D11BF24-8B1C-431A-9483-284DCB6F3C71}"/>
              </a:ext>
            </a:extLst>
          </p:cNvPr>
          <p:cNvSpPr>
            <a:spLocks noGrp="1"/>
          </p:cNvSpPr>
          <p:nvPr>
            <p:ph idx="1"/>
          </p:nvPr>
        </p:nvSpPr>
        <p:spPr/>
        <p:txBody>
          <a:bodyPr>
            <a:normAutofit/>
          </a:bodyPr>
          <a:lstStyle/>
          <a:p>
            <a:pPr marL="0" indent="0">
              <a:buNone/>
            </a:pPr>
            <a:endParaRPr lang="en-US" b="1" dirty="0">
              <a:solidFill>
                <a:srgbClr val="FF0000"/>
              </a:solidFill>
            </a:endParaRPr>
          </a:p>
          <a:p>
            <a:pPr marL="0" indent="0">
              <a:buNone/>
            </a:pPr>
            <a:r>
              <a:rPr lang="en-US" b="1" dirty="0">
                <a:solidFill>
                  <a:srgbClr val="FF0000"/>
                </a:solidFill>
              </a:rPr>
              <a:t>Failure of eService:</a:t>
            </a:r>
            <a:r>
              <a:rPr lang="en-US" dirty="0">
                <a:solidFill>
                  <a:srgbClr val="FF0000"/>
                </a:solidFill>
              </a:rPr>
              <a:t> </a:t>
            </a:r>
          </a:p>
          <a:p>
            <a:pPr marL="0" indent="0">
              <a:buNone/>
            </a:pPr>
            <a:endParaRPr lang="en-US" dirty="0"/>
          </a:p>
          <a:p>
            <a:pPr marL="0" indent="0" algn="just">
              <a:buNone/>
            </a:pPr>
            <a:r>
              <a:rPr lang="en-US" dirty="0"/>
              <a:t>If the eFile system fails to generate the Notification of Electronic Filing (NEF), the party to be served may be entitled to an order extending the date for any response or the period within which any right, duty or act must be performed.</a:t>
            </a:r>
          </a:p>
          <a:p>
            <a:pPr marL="0" indent="0">
              <a:buNone/>
            </a:pPr>
            <a:endParaRPr lang="en-US" dirty="0"/>
          </a:p>
        </p:txBody>
      </p:sp>
      <p:pic>
        <p:nvPicPr>
          <p:cNvPr id="4" name="Picture 3" descr="Error Free Stock Photo - Public Domain Picture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41421" y="4624424"/>
            <a:ext cx="3121778" cy="2108826"/>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27</a:t>
            </a:fld>
            <a:endParaRPr lang="en-US"/>
          </a:p>
        </p:txBody>
      </p:sp>
    </p:spTree>
    <p:extLst>
      <p:ext uri="{BB962C8B-B14F-4D97-AF65-F5344CB8AC3E}">
        <p14:creationId xmlns:p14="http://schemas.microsoft.com/office/powerpoint/2010/main" val="29490366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3BC6-FA83-4439-8D3F-B1B5261CBEA1}"/>
              </a:ext>
            </a:extLst>
          </p:cNvPr>
          <p:cNvSpPr>
            <a:spLocks noGrp="1"/>
          </p:cNvSpPr>
          <p:nvPr>
            <p:ph type="title"/>
          </p:nvPr>
        </p:nvSpPr>
        <p:spPr>
          <a:xfrm>
            <a:off x="623047" y="275478"/>
            <a:ext cx="3778624" cy="1325563"/>
          </a:xfrm>
          <a:solidFill>
            <a:schemeClr val="accent4">
              <a:lumMod val="60000"/>
              <a:lumOff val="40000"/>
            </a:schemeClr>
          </a:solidFill>
        </p:spPr>
        <p:txBody>
          <a:bodyPr/>
          <a:lstStyle/>
          <a:p>
            <a:r>
              <a:rPr lang="en-US" b="1" dirty="0"/>
              <a:t>Questionnaires</a:t>
            </a:r>
          </a:p>
        </p:txBody>
      </p:sp>
      <p:sp>
        <p:nvSpPr>
          <p:cNvPr id="3" name="Content Placeholder 2">
            <a:extLst>
              <a:ext uri="{FF2B5EF4-FFF2-40B4-BE49-F238E27FC236}">
                <a16:creationId xmlns:a16="http://schemas.microsoft.com/office/drawing/2014/main" id="{659544F1-A35D-446C-9861-1562A512A5AA}"/>
              </a:ext>
            </a:extLst>
          </p:cNvPr>
          <p:cNvSpPr>
            <a:spLocks noGrp="1"/>
          </p:cNvSpPr>
          <p:nvPr>
            <p:ph idx="1"/>
          </p:nvPr>
        </p:nvSpPr>
        <p:spPr/>
        <p:txBody>
          <a:bodyPr>
            <a:normAutofit fontScale="77500" lnSpcReduction="20000"/>
          </a:bodyPr>
          <a:lstStyle/>
          <a:p>
            <a:r>
              <a:rPr lang="en-US" dirty="0"/>
              <a:t>There will no longer be paper Divorce Questionnaires.</a:t>
            </a:r>
          </a:p>
          <a:p>
            <a:pPr marL="0" indent="0">
              <a:buNone/>
            </a:pPr>
            <a:endParaRPr lang="en-US" dirty="0"/>
          </a:p>
          <a:p>
            <a:r>
              <a:rPr lang="en-US" dirty="0"/>
              <a:t>Primary Parties will be required to answer a series of questions as part of the case </a:t>
            </a:r>
            <a:r>
              <a:rPr lang="en-US" dirty="0" smtClean="0"/>
              <a:t>initiation process </a:t>
            </a:r>
            <a:r>
              <a:rPr lang="en-US" dirty="0"/>
              <a:t>before </a:t>
            </a:r>
            <a:r>
              <a:rPr lang="en-US" dirty="0" smtClean="0"/>
              <a:t>they file </a:t>
            </a:r>
            <a:r>
              <a:rPr lang="en-US" dirty="0"/>
              <a:t>anything which will generate a Court Questionnaire and a Primary Party </a:t>
            </a:r>
            <a:r>
              <a:rPr lang="en-US" dirty="0" smtClean="0"/>
              <a:t>Questionnaire which are saved in our system. </a:t>
            </a:r>
            <a:r>
              <a:rPr lang="en-US" b="1" dirty="0" smtClean="0"/>
              <a:t>MAKE SURE ALL THE QUESTIONS ARE ANSWERED</a:t>
            </a:r>
            <a:r>
              <a:rPr lang="en-US" dirty="0" smtClean="0"/>
              <a:t>, </a:t>
            </a:r>
            <a:r>
              <a:rPr lang="en-US" dirty="0"/>
              <a:t>especially the </a:t>
            </a:r>
            <a:r>
              <a:rPr lang="en-US" u="sng" dirty="0"/>
              <a:t>secondary parties’ date of birth and social security number</a:t>
            </a:r>
            <a:r>
              <a:rPr lang="en-US" dirty="0"/>
              <a:t>.</a:t>
            </a:r>
            <a:endParaRPr lang="en-US" b="1" dirty="0"/>
          </a:p>
          <a:p>
            <a:endParaRPr lang="en-US" dirty="0"/>
          </a:p>
          <a:p>
            <a:r>
              <a:rPr lang="en-US" dirty="0"/>
              <a:t>The Primary Party Questionnaire is on our Website so you can have your client fill it out before you start case initiation. </a:t>
            </a:r>
          </a:p>
          <a:p>
            <a:endParaRPr lang="en-US" dirty="0"/>
          </a:p>
          <a:p>
            <a:r>
              <a:rPr lang="en-US" dirty="0"/>
              <a:t>Defendants shall </a:t>
            </a:r>
            <a:r>
              <a:rPr lang="en-US" b="1" dirty="0" smtClean="0"/>
              <a:t>submit</a:t>
            </a:r>
            <a:r>
              <a:rPr lang="en-US" dirty="0" smtClean="0"/>
              <a:t> </a:t>
            </a:r>
            <a:r>
              <a:rPr lang="en-US" dirty="0"/>
              <a:t>a Secondary Party Questionnaire </a:t>
            </a:r>
            <a:r>
              <a:rPr lang="en-US" dirty="0" smtClean="0"/>
              <a:t>when filing an answer or Affidavit of Financial </a:t>
            </a:r>
            <a:r>
              <a:rPr lang="en-US" dirty="0"/>
              <a:t>Disclosure. </a:t>
            </a:r>
            <a:r>
              <a:rPr lang="en-US" dirty="0" smtClean="0"/>
              <a:t>The Secondary Party Questionnaire is </a:t>
            </a:r>
            <a:r>
              <a:rPr lang="en-US" dirty="0"/>
              <a:t>available on our </a:t>
            </a:r>
            <a:r>
              <a:rPr lang="en-US" dirty="0" smtClean="0"/>
              <a:t>Website.   </a:t>
            </a:r>
            <a:endParaRPr lang="en-US" dirty="0"/>
          </a:p>
          <a:p>
            <a:endParaRPr lang="en-US" dirty="0"/>
          </a:p>
        </p:txBody>
      </p:sp>
      <p:pic>
        <p:nvPicPr>
          <p:cNvPr id="5" name="Picture 4" descr="How Can I Enlarge a PDF for Printing? - Ask L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697" y="275479"/>
            <a:ext cx="1876375" cy="1973946"/>
          </a:xfrm>
          <a:prstGeom prst="rect">
            <a:avLst/>
          </a:prstGeom>
        </p:spPr>
      </p:pic>
      <p:sp>
        <p:nvSpPr>
          <p:cNvPr id="4" name="Slide Number Placeholder 3"/>
          <p:cNvSpPr>
            <a:spLocks noGrp="1"/>
          </p:cNvSpPr>
          <p:nvPr>
            <p:ph type="sldNum" sz="quarter" idx="12"/>
          </p:nvPr>
        </p:nvSpPr>
        <p:spPr/>
        <p:txBody>
          <a:bodyPr/>
          <a:lstStyle/>
          <a:p>
            <a:fld id="{AF84E4FC-5475-4E06-A093-F6681EFFDBFC}" type="slidenum">
              <a:rPr lang="en-US" smtClean="0"/>
              <a:t>28</a:t>
            </a:fld>
            <a:endParaRPr lang="en-US"/>
          </a:p>
        </p:txBody>
      </p:sp>
    </p:spTree>
    <p:extLst>
      <p:ext uri="{BB962C8B-B14F-4D97-AF65-F5344CB8AC3E}">
        <p14:creationId xmlns:p14="http://schemas.microsoft.com/office/powerpoint/2010/main" val="136070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9B1F-85D8-458F-8B23-EFAC60FA6828}"/>
              </a:ext>
            </a:extLst>
          </p:cNvPr>
          <p:cNvSpPr>
            <a:spLocks noGrp="1"/>
          </p:cNvSpPr>
          <p:nvPr>
            <p:ph type="title"/>
          </p:nvPr>
        </p:nvSpPr>
        <p:spPr>
          <a:solidFill>
            <a:schemeClr val="accent4">
              <a:lumMod val="60000"/>
              <a:lumOff val="40000"/>
            </a:schemeClr>
          </a:solidFill>
        </p:spPr>
        <p:txBody>
          <a:bodyPr/>
          <a:lstStyle/>
          <a:p>
            <a:r>
              <a:rPr lang="en-US" b="1" dirty="0"/>
              <a:t>MONT. D.R. Rule 4.13 SERVICE OF PROCESS AND SPECIAL PROCESS SERVERS: </a:t>
            </a:r>
            <a:endParaRPr lang="en-US" dirty="0"/>
          </a:p>
        </p:txBody>
      </p:sp>
      <p:sp>
        <p:nvSpPr>
          <p:cNvPr id="3" name="Content Placeholder 2">
            <a:extLst>
              <a:ext uri="{FF2B5EF4-FFF2-40B4-BE49-F238E27FC236}">
                <a16:creationId xmlns:a16="http://schemas.microsoft.com/office/drawing/2014/main" id="{ED11F282-9634-4647-BB3E-12BB825344E7}"/>
              </a:ext>
            </a:extLst>
          </p:cNvPr>
          <p:cNvSpPr>
            <a:spLocks noGrp="1"/>
          </p:cNvSpPr>
          <p:nvPr>
            <p:ph idx="1"/>
          </p:nvPr>
        </p:nvSpPr>
        <p:spPr/>
        <p:txBody>
          <a:bodyPr/>
          <a:lstStyle/>
          <a:p>
            <a:pPr marL="0" indent="0">
              <a:buNone/>
            </a:pPr>
            <a:endParaRPr lang="en-US" dirty="0"/>
          </a:p>
          <a:p>
            <a:pPr marL="0" indent="0">
              <a:buNone/>
            </a:pPr>
            <a:r>
              <a:rPr lang="en-US" dirty="0"/>
              <a:t>PROCESS SERVERS  will be required to have their own eFiling Account </a:t>
            </a:r>
            <a:r>
              <a:rPr lang="en-US" dirty="0" smtClean="0"/>
              <a:t>to </a:t>
            </a:r>
            <a:r>
              <a:rPr lang="en-US" dirty="0"/>
              <a:t>receive pleadings to be served and return service via eFiling. </a:t>
            </a:r>
            <a:r>
              <a:rPr lang="en-US" dirty="0" smtClean="0"/>
              <a:t> Process servers should contact the Clerk’s Office to set up an account.</a:t>
            </a:r>
            <a:endParaRPr lang="en-US" dirty="0"/>
          </a:p>
          <a:p>
            <a:endParaRPr lang="en-US" dirty="0"/>
          </a:p>
        </p:txBody>
      </p:sp>
      <p:pic>
        <p:nvPicPr>
          <p:cNvPr id="4" name="Picture 3" descr="Don’t Sign For Certified Mai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0216" y="3727357"/>
            <a:ext cx="2857500" cy="1895475"/>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29</a:t>
            </a:fld>
            <a:endParaRPr lang="en-US"/>
          </a:p>
        </p:txBody>
      </p:sp>
    </p:spTree>
    <p:extLst>
      <p:ext uri="{BB962C8B-B14F-4D97-AF65-F5344CB8AC3E}">
        <p14:creationId xmlns:p14="http://schemas.microsoft.com/office/powerpoint/2010/main" val="1921000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CD94-5113-4B26-BEFB-33C3379A549E}"/>
              </a:ext>
            </a:extLst>
          </p:cNvPr>
          <p:cNvSpPr>
            <a:spLocks noGrp="1"/>
          </p:cNvSpPr>
          <p:nvPr>
            <p:ph type="title"/>
          </p:nvPr>
        </p:nvSpPr>
        <p:spPr>
          <a:xfrm>
            <a:off x="838200" y="365125"/>
            <a:ext cx="6369424" cy="1325563"/>
          </a:xfrm>
          <a:solidFill>
            <a:schemeClr val="accent1"/>
          </a:solidFill>
        </p:spPr>
        <p:txBody>
          <a:bodyPr/>
          <a:lstStyle/>
          <a:p>
            <a:r>
              <a:rPr lang="en-US" b="1" dirty="0"/>
              <a:t>What’s different? Generally</a:t>
            </a:r>
            <a:r>
              <a:rPr lang="en-US" dirty="0"/>
              <a:t> </a:t>
            </a:r>
          </a:p>
        </p:txBody>
      </p:sp>
      <p:sp>
        <p:nvSpPr>
          <p:cNvPr id="3" name="Content Placeholder 2">
            <a:extLst>
              <a:ext uri="{FF2B5EF4-FFF2-40B4-BE49-F238E27FC236}">
                <a16:creationId xmlns:a16="http://schemas.microsoft.com/office/drawing/2014/main" id="{4AA76CDA-144D-4C28-81C6-001A3D3EFB18}"/>
              </a:ext>
            </a:extLst>
          </p:cNvPr>
          <p:cNvSpPr>
            <a:spLocks noGrp="1"/>
          </p:cNvSpPr>
          <p:nvPr>
            <p:ph idx="1"/>
          </p:nvPr>
        </p:nvSpPr>
        <p:spPr/>
        <p:txBody>
          <a:bodyPr anchor="ctr">
            <a:normAutofit/>
          </a:bodyPr>
          <a:lstStyle/>
          <a:p>
            <a:pPr marL="0" indent="0">
              <a:buNone/>
            </a:pPr>
            <a:endParaRPr lang="en-US" dirty="0"/>
          </a:p>
          <a:p>
            <a:r>
              <a:rPr lang="en-US" dirty="0"/>
              <a:t>All attorneys will be served through the eFiling System.</a:t>
            </a:r>
          </a:p>
          <a:p>
            <a:endParaRPr lang="en-US" dirty="0"/>
          </a:p>
          <a:p>
            <a:r>
              <a:rPr lang="en-US" dirty="0"/>
              <a:t>Each filing will be automatically forwarded to the appropriate staff member. </a:t>
            </a:r>
          </a:p>
          <a:p>
            <a:endParaRPr lang="en-US" dirty="0"/>
          </a:p>
          <a:p>
            <a:r>
              <a:rPr lang="en-US" dirty="0"/>
              <a:t>Judge and Magistrate signatures are obtained through eFiling. </a:t>
            </a:r>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a:t>
            </a:fld>
            <a:endParaRPr lang="en-US"/>
          </a:p>
        </p:txBody>
      </p:sp>
    </p:spTree>
    <p:extLst>
      <p:ext uri="{BB962C8B-B14F-4D97-AF65-F5344CB8AC3E}">
        <p14:creationId xmlns:p14="http://schemas.microsoft.com/office/powerpoint/2010/main" val="132927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6012-E6E6-4509-83A5-B693DA35FF6B}"/>
              </a:ext>
            </a:extLst>
          </p:cNvPr>
          <p:cNvSpPr>
            <a:spLocks noGrp="1"/>
          </p:cNvSpPr>
          <p:nvPr>
            <p:ph type="title"/>
          </p:nvPr>
        </p:nvSpPr>
        <p:spPr>
          <a:xfrm>
            <a:off x="838200" y="365125"/>
            <a:ext cx="8503024" cy="1325563"/>
          </a:xfrm>
          <a:solidFill>
            <a:schemeClr val="accent4">
              <a:lumMod val="60000"/>
              <a:lumOff val="40000"/>
            </a:schemeClr>
          </a:solidFill>
        </p:spPr>
        <p:txBody>
          <a:bodyPr>
            <a:normAutofit fontScale="90000"/>
          </a:bodyPr>
          <a:lstStyle/>
          <a:p>
            <a:r>
              <a:rPr lang="en-US" b="1" dirty="0"/>
              <a:t/>
            </a:r>
            <a:br>
              <a:rPr lang="en-US" b="1" dirty="0"/>
            </a:br>
            <a:r>
              <a:rPr lang="en-US" b="1" dirty="0"/>
              <a:t>MONT. D.R. RULE 4.15 </a:t>
            </a:r>
            <a:br>
              <a:rPr lang="en-US" b="1" dirty="0"/>
            </a:br>
            <a:r>
              <a:rPr lang="en-US" b="1" dirty="0"/>
              <a:t>ORAL HEARINGS ON TEMPORARY ORDER </a:t>
            </a:r>
            <a:r>
              <a:rPr lang="en-US" dirty="0"/>
              <a:t/>
            </a:r>
            <a:br>
              <a:rPr lang="en-US" dirty="0"/>
            </a:br>
            <a:endParaRPr lang="en-US" dirty="0"/>
          </a:p>
        </p:txBody>
      </p:sp>
      <p:sp>
        <p:nvSpPr>
          <p:cNvPr id="3" name="Content Placeholder 2">
            <a:extLst>
              <a:ext uri="{FF2B5EF4-FFF2-40B4-BE49-F238E27FC236}">
                <a16:creationId xmlns:a16="http://schemas.microsoft.com/office/drawing/2014/main" id="{09E19AD3-04F7-43C0-863E-D99BE4DE5044}"/>
              </a:ext>
            </a:extLst>
          </p:cNvPr>
          <p:cNvSpPr>
            <a:spLocks noGrp="1"/>
          </p:cNvSpPr>
          <p:nvPr>
            <p:ph idx="1"/>
          </p:nvPr>
        </p:nvSpPr>
        <p:spPr/>
        <p:txBody>
          <a:bodyPr anchor="ctr"/>
          <a:lstStyle/>
          <a:p>
            <a:r>
              <a:rPr lang="en-US" dirty="0"/>
              <a:t>Only change is that Requests for Oral Hearings</a:t>
            </a:r>
          </a:p>
          <a:p>
            <a:pPr marL="0" indent="0">
              <a:buNone/>
            </a:pPr>
            <a:r>
              <a:rPr lang="en-US" dirty="0"/>
              <a:t>		 </a:t>
            </a:r>
            <a:r>
              <a:rPr lang="en-US" b="1" u="sng" dirty="0"/>
              <a:t>no longer require a Notice of Hearing</a:t>
            </a:r>
            <a:r>
              <a:rPr lang="en-US" b="1" dirty="0"/>
              <a:t>.</a:t>
            </a:r>
          </a:p>
          <a:p>
            <a:endParaRPr lang="en-US" b="1" dirty="0"/>
          </a:p>
        </p:txBody>
      </p:sp>
      <p:sp>
        <p:nvSpPr>
          <p:cNvPr id="4" name="Slide Number Placeholder 3"/>
          <p:cNvSpPr>
            <a:spLocks noGrp="1"/>
          </p:cNvSpPr>
          <p:nvPr>
            <p:ph type="sldNum" sz="quarter" idx="12"/>
          </p:nvPr>
        </p:nvSpPr>
        <p:spPr/>
        <p:txBody>
          <a:bodyPr/>
          <a:lstStyle/>
          <a:p>
            <a:fld id="{AF84E4FC-5475-4E06-A093-F6681EFFDBFC}" type="slidenum">
              <a:rPr lang="en-US" smtClean="0"/>
              <a:t>30</a:t>
            </a:fld>
            <a:endParaRPr lang="en-US"/>
          </a:p>
        </p:txBody>
      </p:sp>
    </p:spTree>
    <p:extLst>
      <p:ext uri="{BB962C8B-B14F-4D97-AF65-F5344CB8AC3E}">
        <p14:creationId xmlns:p14="http://schemas.microsoft.com/office/powerpoint/2010/main" val="3855411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73E50-0E99-4D17-A91B-3BF43B236056}"/>
              </a:ext>
            </a:extLst>
          </p:cNvPr>
          <p:cNvSpPr>
            <a:spLocks noGrp="1"/>
          </p:cNvSpPr>
          <p:nvPr>
            <p:ph type="title"/>
          </p:nvPr>
        </p:nvSpPr>
        <p:spPr>
          <a:solidFill>
            <a:schemeClr val="accent4">
              <a:lumMod val="60000"/>
              <a:lumOff val="40000"/>
            </a:schemeClr>
          </a:solidFill>
        </p:spPr>
        <p:txBody>
          <a:bodyPr>
            <a:normAutofit fontScale="90000"/>
          </a:bodyPr>
          <a:lstStyle/>
          <a:p>
            <a:r>
              <a:rPr lang="en-US" b="1" dirty="0"/>
              <a:t/>
            </a:r>
            <a:br>
              <a:rPr lang="en-US" b="1" dirty="0"/>
            </a:br>
            <a:r>
              <a:rPr lang="en-US" sz="4900" b="1" dirty="0"/>
              <a:t>MONT. D.R. RULE 4.17 TEMPORARY RESTRAINING ORDERS AND EX PARTE ORDERS</a:t>
            </a:r>
            <a:r>
              <a:rPr lang="en-US" sz="4900" dirty="0"/>
              <a:t>  </a:t>
            </a:r>
            <a:br>
              <a:rPr lang="en-US" sz="4900" dirty="0"/>
            </a:br>
            <a:endParaRPr lang="en-US" sz="4900" dirty="0"/>
          </a:p>
        </p:txBody>
      </p:sp>
      <p:sp>
        <p:nvSpPr>
          <p:cNvPr id="3" name="Content Placeholder 2">
            <a:extLst>
              <a:ext uri="{FF2B5EF4-FFF2-40B4-BE49-F238E27FC236}">
                <a16:creationId xmlns:a16="http://schemas.microsoft.com/office/drawing/2014/main" id="{AB897798-AEE5-425A-B699-A5731DA24172}"/>
              </a:ext>
            </a:extLst>
          </p:cNvPr>
          <p:cNvSpPr>
            <a:spLocks noGrp="1"/>
          </p:cNvSpPr>
          <p:nvPr>
            <p:ph idx="1"/>
          </p:nvPr>
        </p:nvSpPr>
        <p:spPr/>
        <p:txBody>
          <a:bodyPr>
            <a:normAutofit fontScale="92500" lnSpcReduction="20000"/>
          </a:bodyPr>
          <a:lstStyle/>
          <a:p>
            <a:endParaRPr lang="en-US" dirty="0"/>
          </a:p>
          <a:p>
            <a:pPr marL="514350" lvl="0" indent="-514350">
              <a:buAutoNum type="alphaUcParenBoth"/>
            </a:pPr>
            <a:r>
              <a:rPr lang="en-US" b="1" dirty="0" smtClean="0"/>
              <a:t>Temporary Restraining Orders (TRO)</a:t>
            </a:r>
            <a:r>
              <a:rPr lang="en-US" dirty="0" smtClean="0"/>
              <a:t> </a:t>
            </a:r>
            <a:r>
              <a:rPr lang="en-US" dirty="0"/>
              <a:t>– Attorneys prepare both motion </a:t>
            </a:r>
            <a:r>
              <a:rPr lang="en-US" dirty="0" smtClean="0"/>
              <a:t> </a:t>
            </a:r>
            <a:r>
              <a:rPr lang="en-US" dirty="0"/>
              <a:t>and proposed </a:t>
            </a:r>
            <a:r>
              <a:rPr lang="en-US" dirty="0" smtClean="0"/>
              <a:t>order.</a:t>
            </a:r>
            <a:endParaRPr lang="en-US" dirty="0"/>
          </a:p>
          <a:p>
            <a:pPr marL="0" lvl="0" indent="0">
              <a:buNone/>
            </a:pPr>
            <a:endParaRPr lang="en-US" dirty="0"/>
          </a:p>
          <a:p>
            <a:pPr marL="0" indent="0">
              <a:buNone/>
            </a:pPr>
            <a:r>
              <a:rPr lang="en-US" dirty="0"/>
              <a:t>(C) </a:t>
            </a:r>
            <a:r>
              <a:rPr lang="en-US" b="1" dirty="0"/>
              <a:t>Ex Parte Custody &amp; Parenting Time Issues</a:t>
            </a:r>
            <a:r>
              <a:rPr lang="en-US" dirty="0"/>
              <a:t>: </a:t>
            </a:r>
          </a:p>
          <a:p>
            <a:pPr marL="457200" lvl="1" indent="0">
              <a:buNone/>
            </a:pPr>
            <a:r>
              <a:rPr lang="en-US" dirty="0"/>
              <a:t>The Notice of Hearing </a:t>
            </a:r>
            <a:r>
              <a:rPr lang="en-US" b="1" dirty="0"/>
              <a:t>(Word)</a:t>
            </a:r>
            <a:r>
              <a:rPr lang="en-US" dirty="0"/>
              <a:t> of such a hearing shall include the following language: </a:t>
            </a:r>
          </a:p>
          <a:p>
            <a:pPr marL="457200" lvl="1" indent="0">
              <a:buNone/>
            </a:pPr>
            <a:r>
              <a:rPr lang="en-US" dirty="0"/>
              <a:t> </a:t>
            </a:r>
          </a:p>
          <a:p>
            <a:pPr marL="457200" lvl="1" indent="0">
              <a:buNone/>
            </a:pPr>
            <a:r>
              <a:rPr lang="en-US" dirty="0"/>
              <a:t>This matter is hereby set for hearing on ___________ at _______am/pm before Judge/Magistrate ________________ to determine whether the </a:t>
            </a:r>
            <a:r>
              <a:rPr lang="en-US" i="1" dirty="0"/>
              <a:t>ex parte </a:t>
            </a:r>
            <a:r>
              <a:rPr lang="en-US" dirty="0"/>
              <a:t>order granted _______________ shall remain in effect.  Both parties, with or without counsel, shall be present on the above date at the second floor of the Dayton-Montgomery County Courts Buildings, 301 W. Third Street, Dayton, Ohio. </a:t>
            </a:r>
          </a:p>
          <a:p>
            <a:pPr marL="457200" lvl="1" indent="0">
              <a:buNone/>
            </a:pPr>
            <a:r>
              <a:rPr lang="en-US" dirty="0"/>
              <a:t> </a:t>
            </a:r>
            <a:endParaRPr lang="en-US" dirty="0">
              <a:solidFill>
                <a:srgbClr val="FF0000"/>
              </a:solidFill>
            </a:endParaRPr>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31</a:t>
            </a:fld>
            <a:endParaRPr lang="en-US"/>
          </a:p>
        </p:txBody>
      </p:sp>
    </p:spTree>
    <p:extLst>
      <p:ext uri="{BB962C8B-B14F-4D97-AF65-F5344CB8AC3E}">
        <p14:creationId xmlns:p14="http://schemas.microsoft.com/office/powerpoint/2010/main" val="1603526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BB9-31FD-4548-A0EC-23B29393E266}"/>
              </a:ext>
            </a:extLst>
          </p:cNvPr>
          <p:cNvSpPr>
            <a:spLocks noGrp="1"/>
          </p:cNvSpPr>
          <p:nvPr>
            <p:ph type="title"/>
          </p:nvPr>
        </p:nvSpPr>
        <p:spPr>
          <a:solidFill>
            <a:schemeClr val="accent2"/>
          </a:solidFill>
        </p:spPr>
        <p:txBody>
          <a:bodyPr>
            <a:normAutofit fontScale="90000"/>
          </a:bodyPr>
          <a:lstStyle/>
          <a:p>
            <a:r>
              <a:rPr lang="en-US" dirty="0"/>
              <a:t/>
            </a:r>
            <a:br>
              <a:rPr lang="en-US" dirty="0"/>
            </a:br>
            <a:r>
              <a:rPr lang="en-US" b="1" dirty="0"/>
              <a:t>MONT. D.R. RULE 4.20 CONTINUANCES</a:t>
            </a:r>
            <a:r>
              <a:rPr lang="en-US" dirty="0"/>
              <a:t/>
            </a:r>
            <a:br>
              <a:rPr lang="en-US" dirty="0"/>
            </a:br>
            <a:r>
              <a:rPr lang="en-US" dirty="0"/>
              <a:t>	   Change to Procedure</a:t>
            </a:r>
            <a:r>
              <a:rPr lang="en-US" sz="4000" dirty="0"/>
              <a:t> </a:t>
            </a:r>
            <a:br>
              <a:rPr lang="en-US" sz="4000" dirty="0"/>
            </a:br>
            <a:r>
              <a:rPr lang="en-US" dirty="0"/>
              <a:t> </a:t>
            </a:r>
          </a:p>
        </p:txBody>
      </p:sp>
      <p:sp>
        <p:nvSpPr>
          <p:cNvPr id="3" name="Content Placeholder 2">
            <a:extLst>
              <a:ext uri="{FF2B5EF4-FFF2-40B4-BE49-F238E27FC236}">
                <a16:creationId xmlns:a16="http://schemas.microsoft.com/office/drawing/2014/main" id="{6A578704-054C-42BE-8B0A-D771A6E96D74}"/>
              </a:ext>
            </a:extLst>
          </p:cNvPr>
          <p:cNvSpPr>
            <a:spLocks noGrp="1"/>
          </p:cNvSpPr>
          <p:nvPr>
            <p:ph idx="1"/>
          </p:nvPr>
        </p:nvSpPr>
        <p:spPr/>
        <p:txBody>
          <a:bodyPr anchor="ctr">
            <a:normAutofit/>
          </a:bodyPr>
          <a:lstStyle/>
          <a:p>
            <a:pPr lvl="1"/>
            <a:endParaRPr lang="en-US" sz="2800" dirty="0"/>
          </a:p>
          <a:p>
            <a:pPr lvl="1">
              <a:lnSpc>
                <a:spcPct val="110000"/>
              </a:lnSpc>
            </a:pPr>
            <a:r>
              <a:rPr lang="en-US" sz="2800" dirty="0"/>
              <a:t>Motions For Continuance </a:t>
            </a:r>
            <a:r>
              <a:rPr lang="en-US" sz="2800" b="1" u="sng" dirty="0"/>
              <a:t>no longer require</a:t>
            </a:r>
            <a:r>
              <a:rPr lang="en-US" sz="2800" b="1" dirty="0"/>
              <a:t> </a:t>
            </a:r>
            <a:r>
              <a:rPr lang="en-US" sz="2800" dirty="0"/>
              <a:t>a proposed entry. </a:t>
            </a:r>
          </a:p>
          <a:p>
            <a:pPr lvl="1">
              <a:lnSpc>
                <a:spcPct val="110000"/>
              </a:lnSpc>
            </a:pPr>
            <a:r>
              <a:rPr lang="en-US" sz="2800" dirty="0"/>
              <a:t>Court staff will prepare an Entry </a:t>
            </a:r>
            <a:r>
              <a:rPr lang="en-US" sz="2800" dirty="0" smtClean="0"/>
              <a:t>Denying or Granting which </a:t>
            </a:r>
            <a:r>
              <a:rPr lang="en-US" sz="2800" dirty="0"/>
              <a:t>will be filed </a:t>
            </a:r>
            <a:r>
              <a:rPr lang="en-US" sz="2800" u="sng" dirty="0"/>
              <a:t>without</a:t>
            </a:r>
            <a:r>
              <a:rPr lang="en-US" sz="2800" dirty="0"/>
              <a:t> a new hearing date.  </a:t>
            </a:r>
          </a:p>
          <a:p>
            <a:pPr lvl="1">
              <a:lnSpc>
                <a:spcPct val="110000"/>
              </a:lnSpc>
            </a:pPr>
            <a:r>
              <a:rPr lang="en-US" sz="2800" dirty="0"/>
              <a:t>The time-stamped Entry </a:t>
            </a:r>
            <a:r>
              <a:rPr lang="en-US" sz="2800" u="sng" dirty="0"/>
              <a:t>Denying</a:t>
            </a:r>
            <a:r>
              <a:rPr lang="en-US" sz="2800" dirty="0"/>
              <a:t> is delivered to: </a:t>
            </a:r>
          </a:p>
          <a:p>
            <a:pPr lvl="2">
              <a:lnSpc>
                <a:spcPct val="110000"/>
              </a:lnSpc>
            </a:pPr>
            <a:r>
              <a:rPr lang="en-US" sz="2400" dirty="0"/>
              <a:t>Attorneys</a:t>
            </a:r>
            <a:r>
              <a:rPr lang="en-US" sz="2400" b="1" dirty="0"/>
              <a:t> </a:t>
            </a:r>
            <a:r>
              <a:rPr lang="en-US" sz="2400" dirty="0"/>
              <a:t>on the case via eService. </a:t>
            </a:r>
          </a:p>
          <a:p>
            <a:pPr lvl="2">
              <a:lnSpc>
                <a:spcPct val="110000"/>
              </a:lnSpc>
            </a:pPr>
            <a:r>
              <a:rPr lang="en-US" sz="2400" dirty="0"/>
              <a:t>Self-represented parties via U.S. Mail.</a:t>
            </a:r>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32</a:t>
            </a:fld>
            <a:endParaRPr lang="en-US"/>
          </a:p>
        </p:txBody>
      </p:sp>
    </p:spTree>
    <p:extLst>
      <p:ext uri="{BB962C8B-B14F-4D97-AF65-F5344CB8AC3E}">
        <p14:creationId xmlns:p14="http://schemas.microsoft.com/office/powerpoint/2010/main" val="2585536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12BB9-31FD-4548-A0EC-23B29393E266}"/>
              </a:ext>
            </a:extLst>
          </p:cNvPr>
          <p:cNvSpPr>
            <a:spLocks noGrp="1"/>
          </p:cNvSpPr>
          <p:nvPr>
            <p:ph type="title"/>
          </p:nvPr>
        </p:nvSpPr>
        <p:spPr>
          <a:xfrm>
            <a:off x="838200" y="365125"/>
            <a:ext cx="10618694" cy="1325563"/>
          </a:xfrm>
          <a:solidFill>
            <a:schemeClr val="accent2"/>
          </a:solidFill>
        </p:spPr>
        <p:txBody>
          <a:bodyPr>
            <a:normAutofit fontScale="90000"/>
          </a:bodyPr>
          <a:lstStyle/>
          <a:p>
            <a:r>
              <a:rPr lang="en-US" dirty="0"/>
              <a:t/>
            </a:r>
            <a:br>
              <a:rPr lang="en-US" dirty="0"/>
            </a:br>
            <a:r>
              <a:rPr lang="en-US" b="1" dirty="0"/>
              <a:t>MONT. D.R. RULE 4.20 CONTINUANCES</a:t>
            </a:r>
            <a:r>
              <a:rPr lang="en-US" dirty="0"/>
              <a:t/>
            </a:r>
            <a:br>
              <a:rPr lang="en-US" dirty="0"/>
            </a:br>
            <a:r>
              <a:rPr lang="en-US" dirty="0"/>
              <a:t>	   Change to Procedure</a:t>
            </a:r>
            <a:r>
              <a:rPr lang="en-US" sz="4000" dirty="0"/>
              <a:t> (continued)</a:t>
            </a:r>
            <a:br>
              <a:rPr lang="en-US" sz="4000" dirty="0"/>
            </a:br>
            <a:r>
              <a:rPr lang="en-US" dirty="0"/>
              <a:t> </a:t>
            </a:r>
          </a:p>
        </p:txBody>
      </p:sp>
      <p:sp>
        <p:nvSpPr>
          <p:cNvPr id="3" name="Content Placeholder 2">
            <a:extLst>
              <a:ext uri="{FF2B5EF4-FFF2-40B4-BE49-F238E27FC236}">
                <a16:creationId xmlns:a16="http://schemas.microsoft.com/office/drawing/2014/main" id="{6A578704-054C-42BE-8B0A-D771A6E96D74}"/>
              </a:ext>
            </a:extLst>
          </p:cNvPr>
          <p:cNvSpPr>
            <a:spLocks noGrp="1"/>
          </p:cNvSpPr>
          <p:nvPr>
            <p:ph idx="1"/>
          </p:nvPr>
        </p:nvSpPr>
        <p:spPr/>
        <p:txBody>
          <a:bodyPr anchor="ctr">
            <a:normAutofit/>
          </a:bodyPr>
          <a:lstStyle/>
          <a:p>
            <a:pPr marL="457200" lvl="1" indent="0">
              <a:lnSpc>
                <a:spcPct val="110000"/>
              </a:lnSpc>
              <a:buNone/>
            </a:pPr>
            <a:r>
              <a:rPr lang="en-US" sz="2800" dirty="0"/>
              <a:t>The time-stamped Entry </a:t>
            </a:r>
            <a:r>
              <a:rPr lang="en-US" sz="2800" u="sng" dirty="0"/>
              <a:t>Granting</a:t>
            </a:r>
            <a:r>
              <a:rPr lang="en-US" sz="2800" dirty="0"/>
              <a:t> is delivered to: </a:t>
            </a:r>
          </a:p>
          <a:p>
            <a:pPr marL="1371600" lvl="2" indent="-457200">
              <a:lnSpc>
                <a:spcPct val="110000"/>
              </a:lnSpc>
              <a:buFont typeface="+mj-lt"/>
              <a:buAutoNum type="arabicPeriod"/>
            </a:pPr>
            <a:r>
              <a:rPr lang="en-US" sz="2400" dirty="0"/>
              <a:t>Attorneys</a:t>
            </a:r>
            <a:r>
              <a:rPr lang="en-US" sz="2400" b="1" dirty="0"/>
              <a:t> </a:t>
            </a:r>
            <a:r>
              <a:rPr lang="en-US" sz="2400" dirty="0"/>
              <a:t>on the case by eService.</a:t>
            </a:r>
          </a:p>
          <a:p>
            <a:pPr marL="1371600" lvl="2" indent="-457200">
              <a:lnSpc>
                <a:spcPct val="110000"/>
              </a:lnSpc>
              <a:buFont typeface="+mj-lt"/>
              <a:buAutoNum type="arabicPeriod"/>
            </a:pPr>
            <a:r>
              <a:rPr lang="en-US" sz="2400" dirty="0"/>
              <a:t>Self-represented parties by U.S. Mail. </a:t>
            </a:r>
          </a:p>
          <a:p>
            <a:pPr marL="1371600" lvl="2" indent="-457200">
              <a:lnSpc>
                <a:spcPct val="110000"/>
              </a:lnSpc>
              <a:buFont typeface="+mj-lt"/>
              <a:buAutoNum type="arabicPeriod"/>
            </a:pPr>
            <a:r>
              <a:rPr lang="en-US" sz="2400" b="1" dirty="0"/>
              <a:t>Assignment</a:t>
            </a:r>
            <a:r>
              <a:rPr lang="en-US" sz="2400" dirty="0"/>
              <a:t> to schedule a new date.  Assignment </a:t>
            </a:r>
            <a:r>
              <a:rPr lang="en-US" sz="2400" dirty="0" smtClean="0"/>
              <a:t>will prepare and </a:t>
            </a:r>
            <a:r>
              <a:rPr lang="en-US" sz="2400" dirty="0"/>
              <a:t>file </a:t>
            </a:r>
            <a:r>
              <a:rPr lang="en-US" sz="2400" dirty="0" smtClean="0"/>
              <a:t>a </a:t>
            </a:r>
            <a:r>
              <a:rPr lang="en-US" sz="2400" dirty="0"/>
              <a:t>Notice of Hearing. </a:t>
            </a:r>
          </a:p>
          <a:p>
            <a:pPr marL="0" indent="0">
              <a:buNone/>
            </a:pPr>
            <a:endParaRPr lang="en-US" dirty="0"/>
          </a:p>
          <a:p>
            <a:pPr marL="0" indent="0">
              <a:buNone/>
            </a:pPr>
            <a:r>
              <a:rPr lang="en-US" sz="2400" b="1" dirty="0">
                <a:ln w="0"/>
                <a:solidFill>
                  <a:schemeClr val="accent1"/>
                </a:solidFill>
                <a:effectLst>
                  <a:outerShdw blurRad="38100" dist="25400" dir="5400000" algn="ctr" rotWithShape="0">
                    <a:srgbClr val="6E747A">
                      <a:alpha val="43000"/>
                    </a:srgbClr>
                  </a:outerShdw>
                </a:effectLst>
              </a:rPr>
              <a:t>The</a:t>
            </a:r>
            <a:r>
              <a:rPr lang="en-US" sz="2400" b="1" dirty="0"/>
              <a:t> </a:t>
            </a:r>
            <a:r>
              <a:rPr lang="en-US" sz="2400" b="1" dirty="0">
                <a:ln w="0"/>
                <a:solidFill>
                  <a:schemeClr val="accent1"/>
                </a:solidFill>
                <a:effectLst>
                  <a:outerShdw blurRad="38100" dist="25400" dir="5400000" algn="ctr" rotWithShape="0">
                    <a:srgbClr val="6E747A">
                      <a:alpha val="43000"/>
                    </a:srgbClr>
                  </a:outerShdw>
                </a:effectLst>
              </a:rPr>
              <a:t>requesting</a:t>
            </a:r>
            <a:r>
              <a:rPr lang="en-US" sz="2400" b="1" dirty="0"/>
              <a:t> </a:t>
            </a:r>
            <a:r>
              <a:rPr lang="en-US" sz="2400" b="1" dirty="0">
                <a:ln w="0"/>
                <a:solidFill>
                  <a:schemeClr val="accent1"/>
                </a:solidFill>
                <a:effectLst>
                  <a:outerShdw blurRad="38100" dist="25400" dir="5400000" algn="ctr" rotWithShape="0">
                    <a:srgbClr val="6E747A">
                      <a:alpha val="43000"/>
                    </a:srgbClr>
                  </a:outerShdw>
                </a:effectLst>
              </a:rPr>
              <a:t>party is responsible for advising self-represented parties of the continuance.</a:t>
            </a:r>
            <a:endParaRPr lang="en-US" sz="2400" b="1" dirty="0"/>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33</a:t>
            </a:fld>
            <a:endParaRPr lang="en-US"/>
          </a:p>
        </p:txBody>
      </p:sp>
    </p:spTree>
    <p:extLst>
      <p:ext uri="{BB962C8B-B14F-4D97-AF65-F5344CB8AC3E}">
        <p14:creationId xmlns:p14="http://schemas.microsoft.com/office/powerpoint/2010/main" val="3237982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4942-A109-4F94-B30E-974374DEA173}"/>
              </a:ext>
            </a:extLst>
          </p:cNvPr>
          <p:cNvSpPr>
            <a:spLocks noGrp="1"/>
          </p:cNvSpPr>
          <p:nvPr>
            <p:ph type="title"/>
          </p:nvPr>
        </p:nvSpPr>
        <p:spPr>
          <a:solidFill>
            <a:schemeClr val="accent4">
              <a:lumMod val="40000"/>
              <a:lumOff val="60000"/>
            </a:schemeClr>
          </a:solidFill>
        </p:spPr>
        <p:txBody>
          <a:bodyPr>
            <a:normAutofit fontScale="90000"/>
          </a:bodyPr>
          <a:lstStyle/>
          <a:p>
            <a:r>
              <a:rPr lang="en-US" b="1" dirty="0"/>
              <a:t/>
            </a:r>
            <a:br>
              <a:rPr lang="en-US" b="1" dirty="0"/>
            </a:br>
            <a:r>
              <a:rPr lang="en-US" b="1" dirty="0"/>
              <a:t>MONT. D.R. RULE 4.23 SUBMITTING FINAL JUDGMENTS AND DECREES</a:t>
            </a:r>
            <a:r>
              <a:rPr lang="en-US" dirty="0"/>
              <a:t> </a:t>
            </a:r>
            <a:br>
              <a:rPr lang="en-US" dirty="0"/>
            </a:br>
            <a:endParaRPr lang="en-US" dirty="0"/>
          </a:p>
        </p:txBody>
      </p:sp>
      <p:sp>
        <p:nvSpPr>
          <p:cNvPr id="3" name="Content Placeholder 2">
            <a:extLst>
              <a:ext uri="{FF2B5EF4-FFF2-40B4-BE49-F238E27FC236}">
                <a16:creationId xmlns:a16="http://schemas.microsoft.com/office/drawing/2014/main" id="{38B0636D-8F5C-4452-BB8D-43819EACBBA0}"/>
              </a:ext>
            </a:extLst>
          </p:cNvPr>
          <p:cNvSpPr>
            <a:spLocks noGrp="1"/>
          </p:cNvSpPr>
          <p:nvPr>
            <p:ph idx="1"/>
          </p:nvPr>
        </p:nvSpPr>
        <p:spPr>
          <a:xfrm>
            <a:off x="838200" y="1762872"/>
            <a:ext cx="10515600" cy="4351338"/>
          </a:xfrm>
        </p:spPr>
        <p:txBody>
          <a:bodyPr>
            <a:normAutofit fontScale="92500" lnSpcReduction="20000"/>
          </a:bodyPr>
          <a:lstStyle/>
          <a:p>
            <a:pPr marL="0" indent="0">
              <a:lnSpc>
                <a:spcPct val="150000"/>
              </a:lnSpc>
              <a:buNone/>
            </a:pPr>
            <a:r>
              <a:rPr lang="en-US" dirty="0">
                <a:solidFill>
                  <a:schemeClr val="accent5">
                    <a:lumMod val="75000"/>
                  </a:schemeClr>
                </a:solidFill>
              </a:rPr>
              <a:t>Non-contested matters. </a:t>
            </a:r>
          </a:p>
          <a:p>
            <a:pPr marL="0" indent="0">
              <a:lnSpc>
                <a:spcPct val="150000"/>
              </a:lnSpc>
              <a:buNone/>
            </a:pPr>
            <a:r>
              <a:rPr lang="en-US" dirty="0" smtClean="0"/>
              <a:t>Counsel shall bring the final </a:t>
            </a:r>
            <a:r>
              <a:rPr lang="en-US" dirty="0"/>
              <a:t>judgment and decree </a:t>
            </a:r>
            <a:r>
              <a:rPr lang="en-US" dirty="0" smtClean="0"/>
              <a:t>to the final hearing for </a:t>
            </a:r>
            <a:r>
              <a:rPr lang="en-US" dirty="0"/>
              <a:t>all dissolutions and any non-contested divorces, legal separations, and annulments</a:t>
            </a:r>
            <a:r>
              <a:rPr lang="en-US" dirty="0" smtClean="0"/>
              <a:t>.  After the hearing, counsel shall ensure the decree conforms to any changes discussed and submit it into the eFiling System along with the MC SEA New Case Number worksheet (submitted separately). </a:t>
            </a:r>
            <a:endParaRPr lang="en-US" dirty="0"/>
          </a:p>
          <a:p>
            <a:pPr marL="0" indent="0">
              <a:buNone/>
            </a:pPr>
            <a:endParaRPr lang="en-US" dirty="0"/>
          </a:p>
          <a:p>
            <a:pPr marL="0" indent="0">
              <a:buNone/>
            </a:pPr>
            <a:r>
              <a:rPr lang="en-US" dirty="0"/>
              <a:t> </a:t>
            </a:r>
          </a:p>
        </p:txBody>
      </p:sp>
      <p:sp>
        <p:nvSpPr>
          <p:cNvPr id="5" name="Slide Number Placeholder 4"/>
          <p:cNvSpPr>
            <a:spLocks noGrp="1"/>
          </p:cNvSpPr>
          <p:nvPr>
            <p:ph type="sldNum" sz="quarter" idx="12"/>
          </p:nvPr>
        </p:nvSpPr>
        <p:spPr/>
        <p:txBody>
          <a:bodyPr/>
          <a:lstStyle/>
          <a:p>
            <a:fld id="{AF84E4FC-5475-4E06-A093-F6681EFFDBFC}" type="slidenum">
              <a:rPr lang="en-US" smtClean="0"/>
              <a:t>34</a:t>
            </a:fld>
            <a:endParaRPr lang="en-US"/>
          </a:p>
        </p:txBody>
      </p:sp>
    </p:spTree>
    <p:extLst>
      <p:ext uri="{BB962C8B-B14F-4D97-AF65-F5344CB8AC3E}">
        <p14:creationId xmlns:p14="http://schemas.microsoft.com/office/powerpoint/2010/main" val="2418940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9ABC-ACCF-464B-A115-989A710B49D0}"/>
              </a:ext>
            </a:extLst>
          </p:cNvPr>
          <p:cNvSpPr>
            <a:spLocks noGrp="1"/>
          </p:cNvSpPr>
          <p:nvPr>
            <p:ph type="title"/>
          </p:nvPr>
        </p:nvSpPr>
        <p:spPr>
          <a:solidFill>
            <a:schemeClr val="accent4">
              <a:lumMod val="40000"/>
              <a:lumOff val="60000"/>
            </a:schemeClr>
          </a:solidFill>
        </p:spPr>
        <p:txBody>
          <a:bodyPr>
            <a:normAutofit fontScale="90000"/>
          </a:bodyPr>
          <a:lstStyle/>
          <a:p>
            <a:r>
              <a:rPr lang="en-US" dirty="0" smtClean="0"/>
              <a:t>DISSOLUTION SEPARATION </a:t>
            </a:r>
            <a:r>
              <a:rPr lang="en-US" dirty="0"/>
              <a:t>AGREEMENTS AND </a:t>
            </a:r>
            <a:br>
              <a:rPr lang="en-US" dirty="0"/>
            </a:br>
            <a:r>
              <a:rPr lang="en-US" dirty="0"/>
              <a:t>SHARED PARENTING PLANS</a:t>
            </a:r>
          </a:p>
        </p:txBody>
      </p:sp>
      <p:sp>
        <p:nvSpPr>
          <p:cNvPr id="3" name="Content Placeholder 2">
            <a:extLst>
              <a:ext uri="{FF2B5EF4-FFF2-40B4-BE49-F238E27FC236}">
                <a16:creationId xmlns:a16="http://schemas.microsoft.com/office/drawing/2014/main" id="{CEBF64AC-CB68-4AD5-BBA7-5B8C1C45B71A}"/>
              </a:ext>
            </a:extLst>
          </p:cNvPr>
          <p:cNvSpPr>
            <a:spLocks noGrp="1"/>
          </p:cNvSpPr>
          <p:nvPr>
            <p:ph idx="1"/>
          </p:nvPr>
        </p:nvSpPr>
        <p:spPr/>
        <p:txBody>
          <a:bodyPr anchor="ctr">
            <a:normAutofit/>
          </a:bodyPr>
          <a:lstStyle/>
          <a:p>
            <a:pPr>
              <a:lnSpc>
                <a:spcPct val="100000"/>
              </a:lnSpc>
            </a:pPr>
            <a:r>
              <a:rPr lang="en-US" dirty="0"/>
              <a:t>Because these documents are attached to initial pleadings </a:t>
            </a:r>
            <a:r>
              <a:rPr lang="en-US" b="1" dirty="0"/>
              <a:t>and</a:t>
            </a:r>
            <a:r>
              <a:rPr lang="en-US" dirty="0"/>
              <a:t> final decrees, each will need to be filed separately for later attachment to the decrees.  Continue to attach these documents to your initial pleadings </a:t>
            </a:r>
            <a:r>
              <a:rPr lang="en-US" b="1" dirty="0"/>
              <a:t>but also </a:t>
            </a:r>
            <a:r>
              <a:rPr lang="en-US" dirty="0"/>
              <a:t>file them separately. </a:t>
            </a:r>
          </a:p>
          <a:p>
            <a:pPr>
              <a:lnSpc>
                <a:spcPct val="100000"/>
              </a:lnSpc>
            </a:pPr>
            <a:endParaRPr lang="en-US" dirty="0"/>
          </a:p>
          <a:p>
            <a:pPr marL="0" indent="0">
              <a:lnSpc>
                <a:spcPct val="100000"/>
              </a:lnSpc>
              <a:buNone/>
            </a:pPr>
            <a:r>
              <a:rPr lang="en-US" dirty="0"/>
              <a:t> </a:t>
            </a:r>
          </a:p>
          <a:p>
            <a:pPr marL="0" indent="0">
              <a:lnSpc>
                <a:spcPct val="100000"/>
              </a:lnSpc>
              <a:buNone/>
            </a:pPr>
            <a:endParaRPr lang="en-US" dirty="0"/>
          </a:p>
          <a:p>
            <a:pPr>
              <a:lnSpc>
                <a:spcPct val="100000"/>
              </a:lnSpc>
            </a:pPr>
            <a:r>
              <a:rPr lang="en-US" dirty="0"/>
              <a:t>Make sure the parties’ full names are on the document.</a:t>
            </a:r>
          </a:p>
        </p:txBody>
      </p:sp>
      <p:pic>
        <p:nvPicPr>
          <p:cNvPr id="8" name="Picture 7" descr="Arbitration clause - Wikipedia"/>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41290" y="4010842"/>
            <a:ext cx="1584938" cy="1049229"/>
          </a:xfrm>
          <a:prstGeom prst="rect">
            <a:avLst/>
          </a:prstGeom>
          <a:ln>
            <a:solidFill>
              <a:schemeClr val="accent1"/>
            </a:solidFill>
          </a:ln>
        </p:spPr>
      </p:pic>
      <p:pic>
        <p:nvPicPr>
          <p:cNvPr id="14" name="Picture 13" descr="Arbitration clause - Wikipedia"/>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33700" y="4010841"/>
            <a:ext cx="1584938" cy="1049229"/>
          </a:xfrm>
          <a:prstGeom prst="rect">
            <a:avLst/>
          </a:prstGeom>
          <a:ln>
            <a:solidFill>
              <a:schemeClr val="accent1"/>
            </a:solidFill>
          </a:ln>
        </p:spPr>
      </p:pic>
      <p:sp>
        <p:nvSpPr>
          <p:cNvPr id="15" name="Plus 14"/>
          <p:cNvSpPr/>
          <p:nvPr/>
        </p:nvSpPr>
        <p:spPr>
          <a:xfrm>
            <a:off x="5554014" y="395546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AF84E4FC-5475-4E06-A093-F6681EFFDBFC}" type="slidenum">
              <a:rPr lang="en-US" smtClean="0"/>
              <a:t>35</a:t>
            </a:fld>
            <a:endParaRPr lang="en-US"/>
          </a:p>
        </p:txBody>
      </p:sp>
    </p:spTree>
    <p:extLst>
      <p:ext uri="{BB962C8B-B14F-4D97-AF65-F5344CB8AC3E}">
        <p14:creationId xmlns:p14="http://schemas.microsoft.com/office/powerpoint/2010/main" val="3875506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DIVORCE AND SEPARATION AGREEMENTS</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marL="0" indent="0">
              <a:buNone/>
            </a:pPr>
            <a:r>
              <a:rPr lang="en-US" dirty="0" smtClean="0"/>
              <a:t>In a </a:t>
            </a:r>
            <a:r>
              <a:rPr lang="en-US" u="sng" dirty="0" smtClean="0"/>
              <a:t>divorce</a:t>
            </a:r>
            <a:r>
              <a:rPr lang="en-US" dirty="0" smtClean="0"/>
              <a:t> case, if the parties enter into a Separation Agreement, attach it to the Final Decree of Divorce when you submit it into eFiling.  </a:t>
            </a:r>
          </a:p>
          <a:p>
            <a:pPr marL="0" indent="0">
              <a:buNone/>
            </a:pPr>
            <a:r>
              <a:rPr lang="en-US" dirty="0" smtClean="0"/>
              <a:t>It does not need to be submitted separately. </a:t>
            </a:r>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36</a:t>
            </a:fld>
            <a:endParaRPr lang="en-US"/>
          </a:p>
        </p:txBody>
      </p:sp>
      <p:pic>
        <p:nvPicPr>
          <p:cNvPr id="6" name="Picture 5" descr="Agreements - Free of Charge Creative Commons Highway Sig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1968" y="3866506"/>
            <a:ext cx="4061886" cy="2790325"/>
          </a:xfrm>
          <a:prstGeom prst="rect">
            <a:avLst/>
          </a:prstGeom>
        </p:spPr>
      </p:pic>
      <p:pic>
        <p:nvPicPr>
          <p:cNvPr id="9" name="Picture 8" descr="Divorce - Highway Sign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23" y="3841769"/>
            <a:ext cx="4285413" cy="2815062"/>
          </a:xfrm>
          <a:prstGeom prst="rect">
            <a:avLst/>
          </a:prstGeom>
        </p:spPr>
      </p:pic>
      <p:sp>
        <p:nvSpPr>
          <p:cNvPr id="10" name="Plus 9"/>
          <p:cNvSpPr/>
          <p:nvPr/>
        </p:nvSpPr>
        <p:spPr>
          <a:xfrm>
            <a:off x="5445252" y="47921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4590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AB59-4C36-406A-83BF-5E0619F4D7A3}"/>
              </a:ext>
            </a:extLst>
          </p:cNvPr>
          <p:cNvSpPr>
            <a:spLocks noGrp="1"/>
          </p:cNvSpPr>
          <p:nvPr>
            <p:ph type="title"/>
          </p:nvPr>
        </p:nvSpPr>
        <p:spPr>
          <a:solidFill>
            <a:schemeClr val="accent5">
              <a:lumMod val="20000"/>
              <a:lumOff val="80000"/>
            </a:schemeClr>
          </a:solidFill>
        </p:spPr>
        <p:txBody>
          <a:bodyPr>
            <a:normAutofit fontScale="90000"/>
          </a:bodyPr>
          <a:lstStyle/>
          <a:p>
            <a:r>
              <a:rPr lang="en-US" b="1" dirty="0"/>
              <a:t/>
            </a:r>
            <a:br>
              <a:rPr lang="en-US" b="1" dirty="0"/>
            </a:br>
            <a:r>
              <a:rPr lang="en-US" b="1" dirty="0"/>
              <a:t>MONT. D.R. RULE 4.41 POST-DECREE MOTIONS</a:t>
            </a:r>
            <a:r>
              <a:rPr lang="en-US" dirty="0"/>
              <a:t/>
            </a:r>
            <a:br>
              <a:rPr lang="en-US" dirty="0"/>
            </a:br>
            <a:endParaRPr lang="en-US" dirty="0"/>
          </a:p>
        </p:txBody>
      </p:sp>
      <p:sp>
        <p:nvSpPr>
          <p:cNvPr id="3" name="Content Placeholder 2">
            <a:extLst>
              <a:ext uri="{FF2B5EF4-FFF2-40B4-BE49-F238E27FC236}">
                <a16:creationId xmlns:a16="http://schemas.microsoft.com/office/drawing/2014/main" id="{F36D139D-E297-4B5B-8793-B2F63D7DECEA}"/>
              </a:ext>
            </a:extLst>
          </p:cNvPr>
          <p:cNvSpPr>
            <a:spLocks noGrp="1"/>
          </p:cNvSpPr>
          <p:nvPr>
            <p:ph idx="1"/>
          </p:nvPr>
        </p:nvSpPr>
        <p:spPr/>
        <p:txBody>
          <a:bodyPr>
            <a:normAutofit lnSpcReduction="10000"/>
          </a:bodyPr>
          <a:lstStyle/>
          <a:p>
            <a:endParaRPr lang="en-US" dirty="0"/>
          </a:p>
          <a:p>
            <a:r>
              <a:rPr lang="en-US" u="sng" dirty="0"/>
              <a:t>NOTICE OF HEARING WILL BE PREPARED BY ASSIGNMENT</a:t>
            </a:r>
          </a:p>
          <a:p>
            <a:pPr marL="0" indent="0">
              <a:buNone/>
            </a:pPr>
            <a:endParaRPr lang="en-US" u="sng" dirty="0"/>
          </a:p>
          <a:p>
            <a:r>
              <a:rPr lang="en-US" dirty="0"/>
              <a:t>Non-financial post-decree motions will </a:t>
            </a:r>
            <a:r>
              <a:rPr lang="en-US" dirty="0" smtClean="0"/>
              <a:t>be </a:t>
            </a:r>
            <a:r>
              <a:rPr lang="en-US" dirty="0"/>
              <a:t>screened by the Mediation Department and </a:t>
            </a:r>
            <a:r>
              <a:rPr lang="en-US" dirty="0" smtClean="0"/>
              <a:t>sent </a:t>
            </a:r>
            <a:r>
              <a:rPr lang="en-US" dirty="0"/>
              <a:t>to Assignment for a hearing date.  </a:t>
            </a:r>
          </a:p>
          <a:p>
            <a:r>
              <a:rPr lang="en-US" dirty="0"/>
              <a:t>Financial post-decree motions </a:t>
            </a:r>
            <a:r>
              <a:rPr lang="en-US" dirty="0" smtClean="0"/>
              <a:t>are not screened for mediation and are sent directly </a:t>
            </a:r>
            <a:r>
              <a:rPr lang="en-US" dirty="0"/>
              <a:t>to Assignment </a:t>
            </a:r>
            <a:r>
              <a:rPr lang="en-US" dirty="0" smtClean="0"/>
              <a:t>to set a </a:t>
            </a:r>
            <a:r>
              <a:rPr lang="en-US" dirty="0"/>
              <a:t>hearing date. </a:t>
            </a:r>
          </a:p>
          <a:p>
            <a:endParaRPr lang="en-US" dirty="0"/>
          </a:p>
          <a:p>
            <a:r>
              <a:rPr lang="en-US" dirty="0"/>
              <a:t>If you have a multiple branch motion – decide if you want mediation or not -- pick the closest option for type of motion. </a:t>
            </a:r>
          </a:p>
          <a:p>
            <a:endParaRPr lang="en-US" dirty="0"/>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37</a:t>
            </a:fld>
            <a:endParaRPr lang="en-US"/>
          </a:p>
        </p:txBody>
      </p:sp>
    </p:spTree>
    <p:extLst>
      <p:ext uri="{BB962C8B-B14F-4D97-AF65-F5344CB8AC3E}">
        <p14:creationId xmlns:p14="http://schemas.microsoft.com/office/powerpoint/2010/main" val="2996644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CAB59-4C36-406A-83BF-5E0619F4D7A3}"/>
              </a:ext>
            </a:extLst>
          </p:cNvPr>
          <p:cNvSpPr>
            <a:spLocks noGrp="1"/>
          </p:cNvSpPr>
          <p:nvPr>
            <p:ph type="title"/>
          </p:nvPr>
        </p:nvSpPr>
        <p:spPr>
          <a:solidFill>
            <a:schemeClr val="accent5">
              <a:lumMod val="20000"/>
              <a:lumOff val="80000"/>
            </a:schemeClr>
          </a:solidFill>
        </p:spPr>
        <p:txBody>
          <a:bodyPr>
            <a:normAutofit fontScale="90000"/>
          </a:bodyPr>
          <a:lstStyle/>
          <a:p>
            <a:r>
              <a:rPr lang="en-US" b="1" dirty="0"/>
              <a:t/>
            </a:r>
            <a:br>
              <a:rPr lang="en-US" b="1" dirty="0"/>
            </a:br>
            <a:r>
              <a:rPr lang="en-US" b="1" dirty="0"/>
              <a:t>MONT. D.R. RULE 4.41(E)(3) </a:t>
            </a:r>
            <a:br>
              <a:rPr lang="en-US" b="1" dirty="0"/>
            </a:br>
            <a:r>
              <a:rPr lang="en-US" b="1" dirty="0"/>
              <a:t>POST-DECREE MOTIONS</a:t>
            </a:r>
            <a:r>
              <a:rPr lang="en-US" dirty="0"/>
              <a:t/>
            </a:r>
            <a:br>
              <a:rPr lang="en-US" dirty="0"/>
            </a:br>
            <a:endParaRPr lang="en-US" dirty="0"/>
          </a:p>
        </p:txBody>
      </p:sp>
      <p:sp>
        <p:nvSpPr>
          <p:cNvPr id="3" name="Content Placeholder 2">
            <a:extLst>
              <a:ext uri="{FF2B5EF4-FFF2-40B4-BE49-F238E27FC236}">
                <a16:creationId xmlns:a16="http://schemas.microsoft.com/office/drawing/2014/main" id="{F36D139D-E297-4B5B-8793-B2F63D7DECEA}"/>
              </a:ext>
            </a:extLst>
          </p:cNvPr>
          <p:cNvSpPr>
            <a:spLocks noGrp="1"/>
          </p:cNvSpPr>
          <p:nvPr>
            <p:ph idx="1"/>
          </p:nvPr>
        </p:nvSpPr>
        <p:spPr/>
        <p:txBody>
          <a:bodyPr>
            <a:normAutofit/>
          </a:bodyPr>
          <a:lstStyle/>
          <a:p>
            <a:pPr marL="0" indent="0">
              <a:buNone/>
            </a:pPr>
            <a:r>
              <a:rPr lang="en-US" b="1" dirty="0">
                <a:solidFill>
                  <a:srgbClr val="FF0000"/>
                </a:solidFill>
              </a:rPr>
              <a:t>Motion For Relief Under Civil Rule 60 or R.C. 3119.961</a:t>
            </a:r>
          </a:p>
          <a:p>
            <a:pPr marL="0" indent="0">
              <a:lnSpc>
                <a:spcPct val="200000"/>
              </a:lnSpc>
              <a:buNone/>
            </a:pPr>
            <a:r>
              <a:rPr lang="en-US" dirty="0"/>
              <a:t>Motions for Relief from Judgment or Order under Civ. R. 60(A), 60(B) and R.C. 3119.961 shall be </a:t>
            </a:r>
            <a:r>
              <a:rPr lang="en-US" b="1" dirty="0"/>
              <a:t>filed separately </a:t>
            </a:r>
            <a:r>
              <a:rPr lang="en-US" dirty="0"/>
              <a:t>and shall </a:t>
            </a:r>
            <a:r>
              <a:rPr lang="en-US" b="1" dirty="0"/>
              <a:t>not</a:t>
            </a:r>
            <a:r>
              <a:rPr lang="en-US" dirty="0"/>
              <a:t> be included in a multibranch motion.</a:t>
            </a:r>
          </a:p>
          <a:p>
            <a:endParaRPr lang="en-US" dirty="0"/>
          </a:p>
        </p:txBody>
      </p:sp>
      <p:pic>
        <p:nvPicPr>
          <p:cNvPr id="4" name="Picture 3" descr="Free illustration: Mistake, Error, Mathematics - F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3269" y="4272524"/>
            <a:ext cx="4276165" cy="1841406"/>
          </a:xfrm>
          <a:prstGeom prst="rect">
            <a:avLst/>
          </a:prstGeom>
          <a:ln>
            <a:solidFill>
              <a:srgbClr val="FF0000"/>
            </a:solidFill>
          </a:ln>
          <a:effectLst>
            <a:innerShdw blurRad="63500" dist="50800" dir="16200000">
              <a:prstClr val="black">
                <a:alpha val="50000"/>
              </a:prstClr>
            </a:innerShdw>
          </a:effectLst>
        </p:spPr>
      </p:pic>
      <p:sp>
        <p:nvSpPr>
          <p:cNvPr id="5" name="Slide Number Placeholder 4"/>
          <p:cNvSpPr>
            <a:spLocks noGrp="1"/>
          </p:cNvSpPr>
          <p:nvPr>
            <p:ph type="sldNum" sz="quarter" idx="12"/>
          </p:nvPr>
        </p:nvSpPr>
        <p:spPr/>
        <p:txBody>
          <a:bodyPr/>
          <a:lstStyle/>
          <a:p>
            <a:fld id="{AF84E4FC-5475-4E06-A093-F6681EFFDBFC}" type="slidenum">
              <a:rPr lang="en-US" smtClean="0"/>
              <a:t>38</a:t>
            </a:fld>
            <a:endParaRPr lang="en-US"/>
          </a:p>
        </p:txBody>
      </p:sp>
    </p:spTree>
    <p:extLst>
      <p:ext uri="{BB962C8B-B14F-4D97-AF65-F5344CB8AC3E}">
        <p14:creationId xmlns:p14="http://schemas.microsoft.com/office/powerpoint/2010/main" val="1667446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DADD-24FA-4951-B3DA-B867BE2C38E5}"/>
              </a:ext>
            </a:extLst>
          </p:cNvPr>
          <p:cNvSpPr>
            <a:spLocks noGrp="1"/>
          </p:cNvSpPr>
          <p:nvPr>
            <p:ph type="title"/>
          </p:nvPr>
        </p:nvSpPr>
        <p:spPr>
          <a:solidFill>
            <a:schemeClr val="accent2">
              <a:lumMod val="60000"/>
              <a:lumOff val="40000"/>
            </a:schemeClr>
          </a:solidFill>
        </p:spPr>
        <p:txBody>
          <a:bodyPr>
            <a:normAutofit fontScale="90000"/>
          </a:bodyPr>
          <a:lstStyle/>
          <a:p>
            <a:r>
              <a:rPr lang="en-US" b="1" dirty="0"/>
              <a:t/>
            </a:r>
            <a:br>
              <a:rPr lang="en-US" b="1" dirty="0"/>
            </a:br>
            <a:r>
              <a:rPr lang="en-US" b="1" dirty="0"/>
              <a:t>MONT. D.R. RULE 4.42(C) </a:t>
            </a:r>
            <a:br>
              <a:rPr lang="en-US" b="1" dirty="0"/>
            </a:br>
            <a:r>
              <a:rPr lang="en-US" b="1" dirty="0"/>
              <a:t>MOTIONS TO SHOW CAUSE (CONTEMPT)</a:t>
            </a:r>
            <a:r>
              <a:rPr lang="en-US" dirty="0"/>
              <a:t/>
            </a:r>
            <a:br>
              <a:rPr lang="en-US" dirty="0"/>
            </a:br>
            <a:endParaRPr lang="en-US" dirty="0"/>
          </a:p>
        </p:txBody>
      </p:sp>
      <p:sp>
        <p:nvSpPr>
          <p:cNvPr id="3" name="Content Placeholder 2">
            <a:extLst>
              <a:ext uri="{FF2B5EF4-FFF2-40B4-BE49-F238E27FC236}">
                <a16:creationId xmlns:a16="http://schemas.microsoft.com/office/drawing/2014/main" id="{95BE8F5F-0DB9-4DE3-8C27-D483F1B182B8}"/>
              </a:ext>
            </a:extLst>
          </p:cNvPr>
          <p:cNvSpPr>
            <a:spLocks noGrp="1"/>
          </p:cNvSpPr>
          <p:nvPr>
            <p:ph idx="1"/>
          </p:nvPr>
        </p:nvSpPr>
        <p:spPr/>
        <p:txBody>
          <a:bodyPr anchor="ctr">
            <a:normAutofit fontScale="92500" lnSpcReduction="20000"/>
          </a:bodyPr>
          <a:lstStyle/>
          <a:p>
            <a:pPr marL="0" indent="0">
              <a:buNone/>
            </a:pPr>
            <a:endParaRPr lang="en-US" dirty="0"/>
          </a:p>
          <a:p>
            <a:pPr marL="0" indent="0">
              <a:buNone/>
            </a:pPr>
            <a:endParaRPr lang="en-US" dirty="0"/>
          </a:p>
          <a:p>
            <a:pPr marL="0" indent="0">
              <a:buNone/>
            </a:pPr>
            <a:r>
              <a:rPr lang="en-US" dirty="0" smtClean="0"/>
              <a:t>The Court will prepare the  </a:t>
            </a:r>
            <a:endParaRPr lang="en-US" dirty="0"/>
          </a:p>
          <a:p>
            <a:pPr marL="0" indent="0">
              <a:buNone/>
            </a:pPr>
            <a:r>
              <a:rPr lang="en-US" dirty="0" smtClean="0"/>
              <a:t>“</a:t>
            </a:r>
            <a:r>
              <a:rPr lang="en-US" dirty="0"/>
              <a:t>Order to Show Cause” </a:t>
            </a:r>
          </a:p>
          <a:p>
            <a:pPr marL="0" indent="0">
              <a:buNone/>
            </a:pPr>
            <a:r>
              <a:rPr lang="en-US" dirty="0" smtClean="0"/>
              <a:t>So you do not need to </a:t>
            </a:r>
          </a:p>
          <a:p>
            <a:pPr marL="0" indent="0">
              <a:buNone/>
            </a:pPr>
            <a:r>
              <a:rPr lang="en-US" dirty="0" smtClean="0"/>
              <a:t>submit one.</a:t>
            </a:r>
            <a:endParaRPr lang="en-US" dirty="0"/>
          </a:p>
          <a:p>
            <a:pPr marL="0" indent="0">
              <a:buNone/>
            </a:pPr>
            <a:r>
              <a:rPr lang="en-US" b="1" dirty="0" smtClean="0"/>
              <a:t> </a:t>
            </a:r>
            <a:endParaRPr lang="en-US" b="1" dirty="0"/>
          </a:p>
          <a:p>
            <a:pPr marL="0" indent="0">
              <a:buNone/>
            </a:pPr>
            <a:endParaRPr lang="en-US" dirty="0"/>
          </a:p>
          <a:p>
            <a:pPr marL="0" indent="0">
              <a:buNone/>
            </a:pPr>
            <a:endParaRPr lang="en-US" dirty="0"/>
          </a:p>
          <a:p>
            <a:pPr marL="0" indent="0">
              <a:buNone/>
            </a:pPr>
            <a:r>
              <a:rPr lang="en-US" dirty="0"/>
              <a:t> </a:t>
            </a:r>
          </a:p>
          <a:p>
            <a:endParaRPr lang="en-US" dirty="0"/>
          </a:p>
        </p:txBody>
      </p:sp>
      <p:pic>
        <p:nvPicPr>
          <p:cNvPr id="4" name="Picture 3" descr="Court Order - Legal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071" y="2375647"/>
            <a:ext cx="5452781" cy="2698376"/>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39</a:t>
            </a:fld>
            <a:endParaRPr lang="en-US"/>
          </a:p>
        </p:txBody>
      </p:sp>
    </p:spTree>
    <p:extLst>
      <p:ext uri="{BB962C8B-B14F-4D97-AF65-F5344CB8AC3E}">
        <p14:creationId xmlns:p14="http://schemas.microsoft.com/office/powerpoint/2010/main" val="3746777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7593-9300-42C0-9782-508301D0EC7C}"/>
              </a:ext>
            </a:extLst>
          </p:cNvPr>
          <p:cNvSpPr>
            <a:spLocks noGrp="1"/>
          </p:cNvSpPr>
          <p:nvPr>
            <p:ph type="title"/>
          </p:nvPr>
        </p:nvSpPr>
        <p:spPr>
          <a:xfrm>
            <a:off x="838200" y="365125"/>
            <a:ext cx="9184341" cy="1325563"/>
          </a:xfrm>
          <a:solidFill>
            <a:schemeClr val="accent1"/>
          </a:solidFill>
        </p:spPr>
        <p:txBody>
          <a:bodyPr/>
          <a:lstStyle/>
          <a:p>
            <a:r>
              <a:rPr lang="en-US" b="1" dirty="0"/>
              <a:t>What’s different? Generally (continued)</a:t>
            </a:r>
          </a:p>
        </p:txBody>
      </p:sp>
      <p:sp>
        <p:nvSpPr>
          <p:cNvPr id="3" name="Content Placeholder 2">
            <a:extLst>
              <a:ext uri="{FF2B5EF4-FFF2-40B4-BE49-F238E27FC236}">
                <a16:creationId xmlns:a16="http://schemas.microsoft.com/office/drawing/2014/main" id="{34074D61-9DA3-4301-9ACC-0C977E011797}"/>
              </a:ext>
            </a:extLst>
          </p:cNvPr>
          <p:cNvSpPr>
            <a:spLocks noGrp="1"/>
          </p:cNvSpPr>
          <p:nvPr>
            <p:ph idx="1"/>
          </p:nvPr>
        </p:nvSpPr>
        <p:spPr/>
        <p:txBody>
          <a:bodyPr>
            <a:normAutofit/>
          </a:bodyPr>
          <a:lstStyle/>
          <a:p>
            <a:pPr marL="0" indent="0">
              <a:buNone/>
            </a:pPr>
            <a:r>
              <a:rPr lang="en-US" dirty="0"/>
              <a:t>We now require a 3-inch margin on the top of the </a:t>
            </a:r>
            <a:r>
              <a:rPr lang="en-US" u="sng" dirty="0"/>
              <a:t>first page </a:t>
            </a:r>
            <a:r>
              <a:rPr lang="en-US" dirty="0"/>
              <a:t>of any filed document that we control (excludes state/federal forms).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area will be used for the clerk’s time-stamp and signatures of Judges/Magistrates. Mont. D.R. Rule 4.05(F)</a:t>
            </a:r>
          </a:p>
          <a:p>
            <a:endParaRPr lang="en-US" dirty="0"/>
          </a:p>
          <a:p>
            <a:endParaRPr lang="en-US" dirty="0"/>
          </a:p>
          <a:p>
            <a:pPr lvl="2"/>
            <a:endParaRPr lang="en-US" dirty="0"/>
          </a:p>
          <a:p>
            <a:endParaRPr lang="en-US" dirty="0"/>
          </a:p>
          <a:p>
            <a:endParaRPr lang="en-US" dirty="0"/>
          </a:p>
        </p:txBody>
      </p:sp>
      <p:pic>
        <p:nvPicPr>
          <p:cNvPr id="5" name="Picture 4" descr="I'm trying to print this ruler horizontally in java ..."/>
          <p:cNvPicPr>
            <a:picLocks noChangeAspect="1"/>
          </p:cNvPicPr>
          <p:nvPr/>
        </p:nvPicPr>
        <p:blipFill rotWithShape="1">
          <a:blip r:embed="rId2">
            <a:extLst>
              <a:ext uri="{28A0092B-C50C-407E-A947-70E740481C1C}">
                <a14:useLocalDpi xmlns:a14="http://schemas.microsoft.com/office/drawing/2010/main" val="0"/>
              </a:ext>
            </a:extLst>
          </a:blip>
          <a:srcRect t="50389" r="24772"/>
          <a:stretch/>
        </p:blipFill>
        <p:spPr>
          <a:xfrm>
            <a:off x="3139887" y="2839324"/>
            <a:ext cx="5071781" cy="1650232"/>
          </a:xfrm>
          <a:prstGeom prst="rect">
            <a:avLst/>
          </a:prstGeom>
        </p:spPr>
      </p:pic>
      <p:sp>
        <p:nvSpPr>
          <p:cNvPr id="4" name="Slide Number Placeholder 3"/>
          <p:cNvSpPr>
            <a:spLocks noGrp="1"/>
          </p:cNvSpPr>
          <p:nvPr>
            <p:ph type="sldNum" sz="quarter" idx="12"/>
          </p:nvPr>
        </p:nvSpPr>
        <p:spPr/>
        <p:txBody>
          <a:bodyPr/>
          <a:lstStyle/>
          <a:p>
            <a:fld id="{AF84E4FC-5475-4E06-A093-F6681EFFDBFC}" type="slidenum">
              <a:rPr lang="en-US" smtClean="0"/>
              <a:t>4</a:t>
            </a:fld>
            <a:endParaRPr lang="en-US"/>
          </a:p>
        </p:txBody>
      </p:sp>
    </p:spTree>
    <p:extLst>
      <p:ext uri="{BB962C8B-B14F-4D97-AF65-F5344CB8AC3E}">
        <p14:creationId xmlns:p14="http://schemas.microsoft.com/office/powerpoint/2010/main" val="1872406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5A5DE-234D-4B2D-9E5F-B3FED57AC1E2}"/>
              </a:ext>
            </a:extLst>
          </p:cNvPr>
          <p:cNvSpPr>
            <a:spLocks noGrp="1"/>
          </p:cNvSpPr>
          <p:nvPr>
            <p:ph type="title"/>
          </p:nvPr>
        </p:nvSpPr>
        <p:spPr>
          <a:solidFill>
            <a:schemeClr val="bg2">
              <a:lumMod val="75000"/>
            </a:schemeClr>
          </a:solidFill>
        </p:spPr>
        <p:txBody>
          <a:bodyPr>
            <a:normAutofit/>
          </a:bodyPr>
          <a:lstStyle/>
          <a:p>
            <a:r>
              <a:rPr lang="en-US" dirty="0"/>
              <a:t>What’s different for Self-Represented Parties</a:t>
            </a:r>
            <a:br>
              <a:rPr lang="en-US" dirty="0"/>
            </a:br>
            <a:r>
              <a:rPr lang="en-US" dirty="0"/>
              <a:t>(not much) </a:t>
            </a:r>
          </a:p>
        </p:txBody>
      </p:sp>
      <p:sp>
        <p:nvSpPr>
          <p:cNvPr id="3" name="Content Placeholder 2">
            <a:extLst>
              <a:ext uri="{FF2B5EF4-FFF2-40B4-BE49-F238E27FC236}">
                <a16:creationId xmlns:a16="http://schemas.microsoft.com/office/drawing/2014/main" id="{25073200-4DB5-4B67-8820-6E64AC47F673}"/>
              </a:ext>
            </a:extLst>
          </p:cNvPr>
          <p:cNvSpPr>
            <a:spLocks noGrp="1"/>
          </p:cNvSpPr>
          <p:nvPr>
            <p:ph idx="1"/>
          </p:nvPr>
        </p:nvSpPr>
        <p:spPr/>
        <p:txBody>
          <a:bodyPr anchor="ctr"/>
          <a:lstStyle/>
          <a:p>
            <a:r>
              <a:rPr lang="en-US" dirty="0"/>
              <a:t>Self-represented parties will still have their documents approved by Compliance.</a:t>
            </a:r>
          </a:p>
          <a:p>
            <a:r>
              <a:rPr lang="en-US" dirty="0"/>
              <a:t>There are computers outside Compliance for self-represented parties to complete the Primary Party questions for the Questionnaires. </a:t>
            </a:r>
          </a:p>
          <a:p>
            <a:r>
              <a:rPr lang="en-US" dirty="0"/>
              <a:t>Once the self-represented parties complete the questions, they will take their documents to the Clerk’s staff, who will enter them into the eFile system.</a:t>
            </a:r>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40</a:t>
            </a:fld>
            <a:endParaRPr lang="en-US"/>
          </a:p>
        </p:txBody>
      </p:sp>
    </p:spTree>
    <p:extLst>
      <p:ext uri="{BB962C8B-B14F-4D97-AF65-F5344CB8AC3E}">
        <p14:creationId xmlns:p14="http://schemas.microsoft.com/office/powerpoint/2010/main" val="539871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365126"/>
            <a:ext cx="10515600" cy="997510"/>
          </a:xfrm>
          <a:solidFill>
            <a:schemeClr val="accent1">
              <a:lumMod val="60000"/>
              <a:lumOff val="40000"/>
            </a:schemeClr>
          </a:solidFill>
        </p:spPr>
        <p:txBody>
          <a:bodyPr/>
          <a:lstStyle/>
          <a:p>
            <a:r>
              <a:rPr lang="en-US" dirty="0" smtClean="0"/>
              <a:t>TROUBLESHOOTING and QUESTIONS</a:t>
            </a:r>
            <a:endParaRPr lang="en-US" dirty="0"/>
          </a:p>
        </p:txBody>
      </p:sp>
      <p:sp>
        <p:nvSpPr>
          <p:cNvPr id="8" name="Text Placeholder 7"/>
          <p:cNvSpPr>
            <a:spLocks noGrp="1"/>
          </p:cNvSpPr>
          <p:nvPr>
            <p:ph type="body" idx="1"/>
          </p:nvPr>
        </p:nvSpPr>
        <p:spPr>
          <a:xfrm>
            <a:off x="839788" y="1589103"/>
            <a:ext cx="7102941" cy="1722268"/>
          </a:xfrm>
        </p:spPr>
        <p:txBody>
          <a:bodyPr>
            <a:normAutofit fontScale="25000" lnSpcReduction="20000"/>
          </a:bodyPr>
          <a:lstStyle/>
          <a:p>
            <a:endParaRPr lang="en-US" dirty="0"/>
          </a:p>
          <a:p>
            <a:endParaRPr lang="en-US" sz="3600" dirty="0"/>
          </a:p>
          <a:p>
            <a:r>
              <a:rPr lang="en-US" sz="9600" dirty="0"/>
              <a:t>DR COURT:</a:t>
            </a:r>
          </a:p>
          <a:p>
            <a:r>
              <a:rPr lang="en-US" sz="8000" b="0" dirty="0"/>
              <a:t>Magistrate </a:t>
            </a:r>
            <a:r>
              <a:rPr lang="en-US" sz="8000" b="0" dirty="0" smtClean="0"/>
              <a:t>Barbara Reno</a:t>
            </a:r>
            <a:r>
              <a:rPr lang="en-US" sz="8000" b="0" dirty="0"/>
              <a:t>:  </a:t>
            </a:r>
            <a:r>
              <a:rPr lang="en-US" sz="8000" dirty="0">
                <a:hlinkClick r:id="rId2"/>
              </a:rPr>
              <a:t>renob@mcohio.org</a:t>
            </a:r>
            <a:endParaRPr lang="en-US" sz="8000" dirty="0"/>
          </a:p>
          <a:p>
            <a:r>
              <a:rPr lang="en-US" sz="8000" b="0" dirty="0" smtClean="0"/>
              <a:t>Court </a:t>
            </a:r>
            <a:r>
              <a:rPr lang="en-US" sz="8000" b="0" dirty="0"/>
              <a:t>Administrator Jennifer </a:t>
            </a:r>
            <a:r>
              <a:rPr lang="en-US" sz="8000" b="0" dirty="0" smtClean="0"/>
              <a:t>Petrella: </a:t>
            </a:r>
            <a:r>
              <a:rPr lang="en-US" sz="8000" u="sng" dirty="0" smtClean="0">
                <a:solidFill>
                  <a:schemeClr val="accent1"/>
                </a:solidFill>
              </a:rPr>
              <a:t>Petrella</a:t>
            </a:r>
            <a:r>
              <a:rPr lang="en-US" sz="8000" dirty="0" smtClean="0">
                <a:hlinkClick r:id="rId3"/>
              </a:rPr>
              <a:t>J@mcohio.org</a:t>
            </a:r>
            <a:endParaRPr lang="en-US" sz="8000" dirty="0"/>
          </a:p>
          <a:p>
            <a:r>
              <a:rPr lang="en-US" sz="9600" dirty="0" smtClean="0"/>
              <a:t>Clerk’s Office:</a:t>
            </a:r>
            <a:r>
              <a:rPr lang="en-US" sz="14400" dirty="0" smtClean="0"/>
              <a:t> </a:t>
            </a:r>
            <a:endParaRPr lang="en-US" sz="14400" dirty="0"/>
          </a:p>
          <a:p>
            <a:endParaRPr lang="en-US" dirty="0"/>
          </a:p>
        </p:txBody>
      </p:sp>
      <p:sp>
        <p:nvSpPr>
          <p:cNvPr id="9" name="Content Placeholder 8"/>
          <p:cNvSpPr>
            <a:spLocks noGrp="1"/>
          </p:cNvSpPr>
          <p:nvPr>
            <p:ph sz="half" idx="2"/>
          </p:nvPr>
        </p:nvSpPr>
        <p:spPr>
          <a:xfrm>
            <a:off x="839788" y="2770094"/>
            <a:ext cx="5157787" cy="3419569"/>
          </a:xfrm>
        </p:spPr>
        <p:txBody>
          <a:bodyPr>
            <a:normAutofit/>
          </a:bodyPr>
          <a:lstStyle/>
          <a:p>
            <a:pPr marL="0" indent="0">
              <a:lnSpc>
                <a:spcPct val="100000"/>
              </a:lnSpc>
              <a:buNone/>
            </a:pPr>
            <a:endParaRPr lang="en-US" sz="2200" dirty="0" smtClean="0"/>
          </a:p>
          <a:p>
            <a:pPr marL="0" indent="0">
              <a:lnSpc>
                <a:spcPct val="100000"/>
              </a:lnSpc>
              <a:buNone/>
            </a:pPr>
            <a:r>
              <a:rPr lang="en-US" sz="2000" dirty="0" smtClean="0"/>
              <a:t>Sharon </a:t>
            </a:r>
            <a:r>
              <a:rPr lang="en-US" sz="2000" dirty="0"/>
              <a:t>Harness 			</a:t>
            </a:r>
          </a:p>
          <a:p>
            <a:pPr marL="0" indent="0">
              <a:lnSpc>
                <a:spcPct val="100000"/>
              </a:lnSpc>
              <a:buNone/>
            </a:pPr>
            <a:r>
              <a:rPr lang="en-US" sz="2000" dirty="0"/>
              <a:t>Assistant Chief Deputy 	</a:t>
            </a:r>
          </a:p>
          <a:p>
            <a:pPr marL="0" indent="0">
              <a:lnSpc>
                <a:spcPct val="100000"/>
              </a:lnSpc>
              <a:buNone/>
            </a:pPr>
            <a:r>
              <a:rPr lang="en-US" sz="2000" dirty="0"/>
              <a:t>Montgomery County Clerk of Courts</a:t>
            </a:r>
          </a:p>
          <a:p>
            <a:pPr marL="0" indent="0">
              <a:lnSpc>
                <a:spcPct val="100000"/>
              </a:lnSpc>
              <a:buNone/>
            </a:pPr>
            <a:r>
              <a:rPr lang="en-US" sz="2000" dirty="0" smtClean="0"/>
              <a:t>937-224-3875</a:t>
            </a:r>
            <a:endParaRPr lang="en-US" sz="2000" dirty="0"/>
          </a:p>
          <a:p>
            <a:pPr marL="0" indent="0">
              <a:lnSpc>
                <a:spcPct val="100000"/>
              </a:lnSpc>
              <a:buNone/>
            </a:pPr>
            <a:r>
              <a:rPr lang="en-US" sz="2000" dirty="0" smtClean="0"/>
              <a:t>Email: </a:t>
            </a:r>
            <a:r>
              <a:rPr lang="en-US" sz="2000" u="sng" dirty="0" smtClean="0">
                <a:hlinkClick r:id="rId4"/>
              </a:rPr>
              <a:t>Harness@mcohio.org</a:t>
            </a:r>
            <a:r>
              <a:rPr lang="en-US" sz="2000" dirty="0" smtClean="0"/>
              <a:t> </a:t>
            </a:r>
            <a:endParaRPr lang="en-US" sz="2000" dirty="0"/>
          </a:p>
          <a:p>
            <a:endParaRPr lang="en-US" dirty="0"/>
          </a:p>
        </p:txBody>
      </p:sp>
      <p:sp>
        <p:nvSpPr>
          <p:cNvPr id="10" name="Text Placeholder 9"/>
          <p:cNvSpPr>
            <a:spLocks noGrp="1"/>
          </p:cNvSpPr>
          <p:nvPr>
            <p:ph type="body" sz="quarter" idx="3"/>
          </p:nvPr>
        </p:nvSpPr>
        <p:spPr/>
        <p:txBody>
          <a:bodyPr>
            <a:normAutofit/>
          </a:bodyPr>
          <a:lstStyle/>
          <a:p>
            <a:endParaRPr lang="en-US" dirty="0"/>
          </a:p>
          <a:p>
            <a:endParaRPr lang="en-US" dirty="0"/>
          </a:p>
        </p:txBody>
      </p:sp>
      <p:sp>
        <p:nvSpPr>
          <p:cNvPr id="11" name="Content Placeholder 10"/>
          <p:cNvSpPr>
            <a:spLocks noGrp="1"/>
          </p:cNvSpPr>
          <p:nvPr>
            <p:ph sz="quarter" idx="4"/>
          </p:nvPr>
        </p:nvSpPr>
        <p:spPr>
          <a:xfrm>
            <a:off x="6172200" y="3039035"/>
            <a:ext cx="5183188" cy="3150628"/>
          </a:xfrm>
        </p:spPr>
        <p:txBody>
          <a:bodyPr>
            <a:normAutofit/>
          </a:bodyPr>
          <a:lstStyle/>
          <a:p>
            <a:pPr marL="0" indent="0">
              <a:buNone/>
            </a:pPr>
            <a:endParaRPr lang="en-US" sz="2000" dirty="0"/>
          </a:p>
          <a:p>
            <a:pPr marL="0" indent="0">
              <a:buNone/>
            </a:pPr>
            <a:r>
              <a:rPr lang="en-US" sz="2000" dirty="0" smtClean="0"/>
              <a:t>Rachel </a:t>
            </a:r>
            <a:r>
              <a:rPr lang="en-US" sz="2000" dirty="0"/>
              <a:t>Doyle</a:t>
            </a:r>
          </a:p>
          <a:p>
            <a:pPr marL="0" indent="0">
              <a:buNone/>
            </a:pPr>
            <a:r>
              <a:rPr lang="en-US" sz="2000" dirty="0"/>
              <a:t>Assistant Chief Deputy </a:t>
            </a:r>
            <a:endParaRPr lang="en-US" sz="2000" dirty="0" smtClean="0"/>
          </a:p>
          <a:p>
            <a:pPr marL="0" indent="0">
              <a:buNone/>
            </a:pPr>
            <a:r>
              <a:rPr lang="en-US" sz="2000" dirty="0" smtClean="0"/>
              <a:t>Montgomery </a:t>
            </a:r>
            <a:r>
              <a:rPr lang="en-US" sz="2000" dirty="0"/>
              <a:t>County Clerk of Courts</a:t>
            </a:r>
          </a:p>
          <a:p>
            <a:pPr marL="0" indent="0">
              <a:buNone/>
            </a:pPr>
            <a:r>
              <a:rPr lang="en-US" sz="2000" dirty="0" smtClean="0"/>
              <a:t>(</a:t>
            </a:r>
            <a:r>
              <a:rPr lang="en-US" sz="2000" dirty="0"/>
              <a:t>937) 496-7623 or (937) 496-7179</a:t>
            </a:r>
          </a:p>
          <a:p>
            <a:pPr marL="0" indent="0">
              <a:buNone/>
            </a:pPr>
            <a:r>
              <a:rPr lang="en-US" sz="2000" dirty="0"/>
              <a:t>Email: </a:t>
            </a:r>
            <a:r>
              <a:rPr lang="en-US" sz="2000" u="sng" dirty="0" smtClean="0">
                <a:solidFill>
                  <a:schemeClr val="accent1"/>
                </a:solidFill>
              </a:rPr>
              <a:t>D</a:t>
            </a:r>
            <a:r>
              <a:rPr lang="en-US" sz="2000" u="sng" dirty="0" smtClean="0">
                <a:hlinkClick r:id="rId5"/>
              </a:rPr>
              <a:t>oyleR@mcohio.org</a:t>
            </a:r>
            <a:endParaRPr lang="en-US" sz="2000" dirty="0"/>
          </a:p>
          <a:p>
            <a:endParaRPr lang="en-US" dirty="0"/>
          </a:p>
        </p:txBody>
      </p:sp>
      <p:pic>
        <p:nvPicPr>
          <p:cNvPr id="2" name="Picture 1" descr="2015 | Ask a Tech Teacher | Pag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942729" y="1362636"/>
            <a:ext cx="3272118" cy="2026023"/>
          </a:xfrm>
          <a:prstGeom prst="rect">
            <a:avLst/>
          </a:prstGeom>
        </p:spPr>
      </p:pic>
      <p:pic>
        <p:nvPicPr>
          <p:cNvPr id="3" name="Picture 2" descr="Régler un problème administratif ou de SAV avec Twitter ..."/>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769174" y="4123765"/>
            <a:ext cx="2422825" cy="2599858"/>
          </a:xfrm>
          <a:prstGeom prst="rect">
            <a:avLst/>
          </a:prstGeom>
        </p:spPr>
      </p:pic>
      <p:sp>
        <p:nvSpPr>
          <p:cNvPr id="4" name="Slide Number Placeholder 3"/>
          <p:cNvSpPr>
            <a:spLocks noGrp="1"/>
          </p:cNvSpPr>
          <p:nvPr>
            <p:ph type="sldNum" sz="quarter" idx="12"/>
          </p:nvPr>
        </p:nvSpPr>
        <p:spPr/>
        <p:txBody>
          <a:bodyPr/>
          <a:lstStyle/>
          <a:p>
            <a:fld id="{AF84E4FC-5475-4E06-A093-F6681EFFDBFC}" type="slidenum">
              <a:rPr lang="en-US" smtClean="0"/>
              <a:t>41</a:t>
            </a:fld>
            <a:endParaRPr lang="en-US"/>
          </a:p>
        </p:txBody>
      </p:sp>
    </p:spTree>
    <p:extLst>
      <p:ext uri="{BB962C8B-B14F-4D97-AF65-F5344CB8AC3E}">
        <p14:creationId xmlns:p14="http://schemas.microsoft.com/office/powerpoint/2010/main" val="293173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7593-9300-42C0-9782-508301D0EC7C}"/>
              </a:ext>
            </a:extLst>
          </p:cNvPr>
          <p:cNvSpPr>
            <a:spLocks noGrp="1"/>
          </p:cNvSpPr>
          <p:nvPr>
            <p:ph type="title"/>
          </p:nvPr>
        </p:nvSpPr>
        <p:spPr>
          <a:xfrm>
            <a:off x="838200" y="365125"/>
            <a:ext cx="9058835" cy="1325563"/>
          </a:xfrm>
          <a:solidFill>
            <a:schemeClr val="accent1"/>
          </a:solidFill>
        </p:spPr>
        <p:txBody>
          <a:bodyPr/>
          <a:lstStyle/>
          <a:p>
            <a:r>
              <a:rPr lang="en-US" b="1" dirty="0"/>
              <a:t>What’s different? Generally (continued)</a:t>
            </a:r>
          </a:p>
        </p:txBody>
      </p:sp>
      <p:sp>
        <p:nvSpPr>
          <p:cNvPr id="3" name="Content Placeholder 2">
            <a:extLst>
              <a:ext uri="{FF2B5EF4-FFF2-40B4-BE49-F238E27FC236}">
                <a16:creationId xmlns:a16="http://schemas.microsoft.com/office/drawing/2014/main" id="{34074D61-9DA3-4301-9ACC-0C977E011797}"/>
              </a:ext>
            </a:extLst>
          </p:cNvPr>
          <p:cNvSpPr>
            <a:spLocks noGrp="1"/>
          </p:cNvSpPr>
          <p:nvPr>
            <p:ph idx="1"/>
          </p:nvPr>
        </p:nvSpPr>
        <p:spPr/>
        <p:txBody>
          <a:bodyPr>
            <a:normAutofit/>
          </a:bodyPr>
          <a:lstStyle/>
          <a:p>
            <a:pPr marL="0" indent="0">
              <a:lnSpc>
                <a:spcPct val="100000"/>
              </a:lnSpc>
              <a:spcBef>
                <a:spcPts val="0"/>
              </a:spcBef>
              <a:buNone/>
            </a:pPr>
            <a:r>
              <a:rPr lang="en-US" dirty="0"/>
              <a:t>Domestic Violence Cases – filling out the petition and other forms is done on a computer and filed through the DV Coordinator.   </a:t>
            </a:r>
          </a:p>
          <a:p>
            <a:pPr marL="0" indent="0">
              <a:lnSpc>
                <a:spcPct val="100000"/>
              </a:lnSpc>
              <a:spcBef>
                <a:spcPts val="0"/>
              </a:spcBef>
              <a:buNone/>
            </a:pPr>
            <a:endParaRPr lang="en-US" dirty="0"/>
          </a:p>
          <a:p>
            <a:pPr marL="0" indent="0">
              <a:lnSpc>
                <a:spcPct val="100000"/>
              </a:lnSpc>
              <a:spcBef>
                <a:spcPts val="0"/>
              </a:spcBef>
              <a:buNone/>
            </a:pPr>
            <a:r>
              <a:rPr lang="en-US" dirty="0"/>
              <a:t>Computers in our lobby will include a “chat” </a:t>
            </a:r>
          </a:p>
          <a:p>
            <a:pPr marL="0" indent="0">
              <a:lnSpc>
                <a:spcPct val="100000"/>
              </a:lnSpc>
              <a:spcBef>
                <a:spcPts val="0"/>
              </a:spcBef>
              <a:buNone/>
            </a:pPr>
            <a:r>
              <a:rPr lang="en-US" dirty="0"/>
              <a:t>feature for filers.</a:t>
            </a:r>
          </a:p>
          <a:p>
            <a:pPr marL="0" indent="0">
              <a:lnSpc>
                <a:spcPct val="100000"/>
              </a:lnSpc>
              <a:spcBef>
                <a:spcPts val="0"/>
              </a:spcBef>
              <a:buNone/>
            </a:pPr>
            <a:r>
              <a:rPr lang="en-US" dirty="0"/>
              <a:t>  </a:t>
            </a:r>
          </a:p>
          <a:p>
            <a:pPr marL="0" indent="0">
              <a:lnSpc>
                <a:spcPts val="2880"/>
              </a:lnSpc>
              <a:spcBef>
                <a:spcPts val="0"/>
              </a:spcBef>
              <a:buNone/>
            </a:pPr>
            <a:r>
              <a:rPr lang="en-US" dirty="0"/>
              <a:t>An option to start the process offsite will </a:t>
            </a:r>
          </a:p>
          <a:p>
            <a:pPr marL="0" indent="0">
              <a:lnSpc>
                <a:spcPts val="2880"/>
              </a:lnSpc>
              <a:spcBef>
                <a:spcPts val="0"/>
              </a:spcBef>
              <a:buNone/>
            </a:pPr>
            <a:r>
              <a:rPr lang="en-US" dirty="0"/>
              <a:t>be available with a </a:t>
            </a:r>
            <a:r>
              <a:rPr lang="en-US" dirty="0">
                <a:solidFill>
                  <a:srgbClr val="FF0000"/>
                </a:solidFill>
              </a:rPr>
              <a:t>3-business day </a:t>
            </a:r>
            <a:r>
              <a:rPr lang="en-US" dirty="0"/>
              <a:t>deadline </a:t>
            </a:r>
          </a:p>
          <a:p>
            <a:pPr marL="0" indent="0">
              <a:lnSpc>
                <a:spcPts val="2880"/>
              </a:lnSpc>
              <a:spcBef>
                <a:spcPts val="0"/>
              </a:spcBef>
              <a:buNone/>
            </a:pPr>
            <a:r>
              <a:rPr lang="en-US" dirty="0"/>
              <a:t>to complete the process at Court.</a:t>
            </a:r>
          </a:p>
          <a:p>
            <a:endParaRPr lang="en-US" dirty="0"/>
          </a:p>
          <a:p>
            <a:pPr marL="914400" lvl="2" indent="0">
              <a:buNone/>
            </a:pPr>
            <a:endParaRPr lang="en-US" dirty="0"/>
          </a:p>
          <a:p>
            <a:pPr marL="0" indent="0">
              <a:buNone/>
            </a:pPr>
            <a:endParaRPr lang="en-US" dirty="0"/>
          </a:p>
          <a:p>
            <a:endParaRPr lang="en-US" dirty="0"/>
          </a:p>
        </p:txBody>
      </p:sp>
      <p:pic>
        <p:nvPicPr>
          <p:cNvPr id="6" name="Picture 5" descr="Computer PC PNG Transparent Images | PNG A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077" y="2623624"/>
            <a:ext cx="6361574" cy="4037153"/>
          </a:xfrm>
          <a:prstGeom prst="rect">
            <a:avLst/>
          </a:prstGeom>
        </p:spPr>
      </p:pic>
      <p:sp>
        <p:nvSpPr>
          <p:cNvPr id="4" name="Slide Number Placeholder 3"/>
          <p:cNvSpPr>
            <a:spLocks noGrp="1"/>
          </p:cNvSpPr>
          <p:nvPr>
            <p:ph type="sldNum" sz="quarter" idx="12"/>
          </p:nvPr>
        </p:nvSpPr>
        <p:spPr/>
        <p:txBody>
          <a:bodyPr/>
          <a:lstStyle/>
          <a:p>
            <a:fld id="{AF84E4FC-5475-4E06-A093-F6681EFFDBFC}" type="slidenum">
              <a:rPr lang="en-US" smtClean="0"/>
              <a:t>5</a:t>
            </a:fld>
            <a:endParaRPr lang="en-US"/>
          </a:p>
        </p:txBody>
      </p:sp>
    </p:spTree>
    <p:extLst>
      <p:ext uri="{BB962C8B-B14F-4D97-AF65-F5344CB8AC3E}">
        <p14:creationId xmlns:p14="http://schemas.microsoft.com/office/powerpoint/2010/main" val="366620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6F73A-2CEE-4AB5-88A5-4D0CF3D43516}"/>
              </a:ext>
            </a:extLst>
          </p:cNvPr>
          <p:cNvSpPr>
            <a:spLocks noGrp="1"/>
          </p:cNvSpPr>
          <p:nvPr>
            <p:ph type="title"/>
          </p:nvPr>
        </p:nvSpPr>
        <p:spPr>
          <a:xfrm>
            <a:off x="838200" y="365125"/>
            <a:ext cx="8942294" cy="1325563"/>
          </a:xfrm>
          <a:solidFill>
            <a:schemeClr val="accent1"/>
          </a:solidFill>
        </p:spPr>
        <p:txBody>
          <a:bodyPr/>
          <a:lstStyle/>
          <a:p>
            <a:r>
              <a:rPr lang="en-US" b="1" dirty="0"/>
              <a:t>What’s different? Generally (continued)</a:t>
            </a:r>
          </a:p>
        </p:txBody>
      </p:sp>
      <p:sp>
        <p:nvSpPr>
          <p:cNvPr id="3" name="Content Placeholder 2">
            <a:extLst>
              <a:ext uri="{FF2B5EF4-FFF2-40B4-BE49-F238E27FC236}">
                <a16:creationId xmlns:a16="http://schemas.microsoft.com/office/drawing/2014/main" id="{E7B25465-AE22-4826-A3F8-F63A685233A9}"/>
              </a:ext>
            </a:extLst>
          </p:cNvPr>
          <p:cNvSpPr>
            <a:spLocks noGrp="1"/>
          </p:cNvSpPr>
          <p:nvPr>
            <p:ph idx="1"/>
          </p:nvPr>
        </p:nvSpPr>
        <p:spPr/>
        <p:txBody>
          <a:bodyPr>
            <a:normAutofit fontScale="92500" lnSpcReduction="20000"/>
          </a:bodyPr>
          <a:lstStyle/>
          <a:p>
            <a:pPr marL="0" indent="0">
              <a:lnSpc>
                <a:spcPct val="120000"/>
              </a:lnSpc>
              <a:buNone/>
            </a:pPr>
            <a:endParaRPr lang="en-US" dirty="0"/>
          </a:p>
          <a:p>
            <a:pPr marL="0" indent="0">
              <a:lnSpc>
                <a:spcPct val="120000"/>
              </a:lnSpc>
              <a:buNone/>
            </a:pPr>
            <a:r>
              <a:rPr lang="en-US" dirty="0"/>
              <a:t>The system tracks all submissions, so nothing can be “</a:t>
            </a:r>
            <a:r>
              <a:rPr lang="en-US" b="1" dirty="0">
                <a:solidFill>
                  <a:srgbClr val="FF0000"/>
                </a:solidFill>
              </a:rPr>
              <a:t>lost</a:t>
            </a:r>
            <a:r>
              <a:rPr lang="en-US" dirty="0"/>
              <a:t>” for long.</a:t>
            </a:r>
          </a:p>
          <a:p>
            <a:pPr marL="0" indent="0">
              <a:lnSpc>
                <a:spcPct val="150000"/>
              </a:lnSpc>
              <a:buNone/>
            </a:pPr>
            <a:endParaRPr lang="en-US" dirty="0"/>
          </a:p>
          <a:p>
            <a:pPr marL="0" indent="0">
              <a:lnSpc>
                <a:spcPct val="150000"/>
              </a:lnSpc>
              <a:buNone/>
            </a:pPr>
            <a:endParaRPr lang="en-US" dirty="0"/>
          </a:p>
          <a:p>
            <a:pPr>
              <a:lnSpc>
                <a:spcPct val="150000"/>
              </a:lnSpc>
            </a:pPr>
            <a:endParaRPr lang="en-US" b="1" dirty="0"/>
          </a:p>
          <a:p>
            <a:pPr marL="0" indent="0">
              <a:buNone/>
            </a:pPr>
            <a:endParaRPr lang="en-US" dirty="0"/>
          </a:p>
          <a:p>
            <a:pPr marL="0" indent="0">
              <a:buNone/>
            </a:pPr>
            <a:endParaRPr lang="en-US" dirty="0"/>
          </a:p>
          <a:p>
            <a:pPr marL="0" indent="0">
              <a:buNone/>
            </a:pPr>
            <a:r>
              <a:rPr lang="en-US" dirty="0"/>
              <a:t>  </a:t>
            </a:r>
          </a:p>
        </p:txBody>
      </p:sp>
      <p:pic>
        <p:nvPicPr>
          <p:cNvPr id="4" name="Picture 3" descr="Pet Health Advice and Pet Tips by Pet Expert Wendy Nan Rees: Prepare Dogs for Earthquakes a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8047" y="2891216"/>
            <a:ext cx="6212541" cy="2693796"/>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6</a:t>
            </a:fld>
            <a:endParaRPr lang="en-US"/>
          </a:p>
        </p:txBody>
      </p:sp>
    </p:spTree>
    <p:extLst>
      <p:ext uri="{BB962C8B-B14F-4D97-AF65-F5344CB8AC3E}">
        <p14:creationId xmlns:p14="http://schemas.microsoft.com/office/powerpoint/2010/main" val="66021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5AAFA-6ECF-4388-92AA-15C841CC5291}"/>
              </a:ext>
            </a:extLst>
          </p:cNvPr>
          <p:cNvSpPr>
            <a:spLocks noGrp="1"/>
          </p:cNvSpPr>
          <p:nvPr>
            <p:ph type="title"/>
          </p:nvPr>
        </p:nvSpPr>
        <p:spPr>
          <a:xfrm>
            <a:off x="838200" y="365125"/>
            <a:ext cx="3886200" cy="1325563"/>
          </a:xfrm>
          <a:solidFill>
            <a:schemeClr val="accent6">
              <a:lumMod val="60000"/>
              <a:lumOff val="40000"/>
            </a:schemeClr>
          </a:solidFill>
        </p:spPr>
        <p:txBody>
          <a:bodyPr/>
          <a:lstStyle/>
          <a:p>
            <a:r>
              <a:rPr lang="en-US" b="1" dirty="0"/>
              <a:t>eFiling Accounts </a:t>
            </a:r>
          </a:p>
        </p:txBody>
      </p:sp>
      <p:sp>
        <p:nvSpPr>
          <p:cNvPr id="3" name="Content Placeholder 2">
            <a:extLst>
              <a:ext uri="{FF2B5EF4-FFF2-40B4-BE49-F238E27FC236}">
                <a16:creationId xmlns:a16="http://schemas.microsoft.com/office/drawing/2014/main" id="{E1E63D8F-4212-4441-8470-39618C04CF7B}"/>
              </a:ext>
            </a:extLst>
          </p:cNvPr>
          <p:cNvSpPr>
            <a:spLocks noGrp="1"/>
          </p:cNvSpPr>
          <p:nvPr>
            <p:ph idx="1"/>
          </p:nvPr>
        </p:nvSpPr>
        <p:spPr/>
        <p:txBody>
          <a:bodyPr anchor="ctr">
            <a:normAutofit fontScale="92500" lnSpcReduction="10000"/>
          </a:bodyPr>
          <a:lstStyle/>
          <a:p>
            <a:pPr>
              <a:lnSpc>
                <a:spcPct val="120000"/>
              </a:lnSpc>
            </a:pPr>
            <a:endParaRPr lang="en-US" dirty="0"/>
          </a:p>
          <a:p>
            <a:pPr>
              <a:lnSpc>
                <a:spcPct val="120000"/>
              </a:lnSpc>
            </a:pPr>
            <a:r>
              <a:rPr lang="en-US" dirty="0" smtClean="0"/>
              <a:t>The Montgomery County Clerk of Courts </a:t>
            </a:r>
            <a:r>
              <a:rPr lang="en-US" dirty="0"/>
              <a:t>controls the eFiling accounts.</a:t>
            </a:r>
          </a:p>
          <a:p>
            <a:pPr>
              <a:lnSpc>
                <a:spcPct val="120000"/>
              </a:lnSpc>
            </a:pPr>
            <a:r>
              <a:rPr lang="en-US" dirty="0"/>
              <a:t>Each attorney is required to use the Court’s eFiling System and will need an account with a method of payment attached for clerk fees. </a:t>
            </a:r>
            <a:r>
              <a:rPr lang="en-US" b="1" dirty="0">
                <a:solidFill>
                  <a:srgbClr val="FF0000"/>
                </a:solidFill>
              </a:rPr>
              <a:t>GET ONE NOW.</a:t>
            </a:r>
          </a:p>
          <a:p>
            <a:pPr>
              <a:lnSpc>
                <a:spcPct val="120000"/>
              </a:lnSpc>
            </a:pPr>
            <a:r>
              <a:rPr lang="en-US" dirty="0"/>
              <a:t>Fees include a 3.0% convenience fee (“Conv. Fee”) added to all cases which is paid at the time of filing, along with the deposit. Mont. D.R. Rules 4.04 and 4.042</a:t>
            </a:r>
          </a:p>
          <a:p>
            <a:pPr>
              <a:lnSpc>
                <a:spcPct val="120000"/>
              </a:lnSpc>
            </a:pPr>
            <a:r>
              <a:rPr lang="en-US" dirty="0"/>
              <a:t>VLP will have an account with the assigned attorney as co-counsel.</a:t>
            </a:r>
          </a:p>
          <a:p>
            <a:endParaRPr lang="en-US" dirty="0"/>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7</a:t>
            </a:fld>
            <a:endParaRPr lang="en-US"/>
          </a:p>
        </p:txBody>
      </p:sp>
    </p:spTree>
    <p:extLst>
      <p:ext uri="{BB962C8B-B14F-4D97-AF65-F5344CB8AC3E}">
        <p14:creationId xmlns:p14="http://schemas.microsoft.com/office/powerpoint/2010/main" val="278518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77A5-7A6F-40E5-B9A8-ABE9BD64EE25}"/>
              </a:ext>
            </a:extLst>
          </p:cNvPr>
          <p:cNvSpPr>
            <a:spLocks noGrp="1"/>
          </p:cNvSpPr>
          <p:nvPr>
            <p:ph type="title"/>
          </p:nvPr>
        </p:nvSpPr>
        <p:spPr>
          <a:xfrm>
            <a:off x="838200" y="365125"/>
            <a:ext cx="6996953" cy="1325563"/>
          </a:xfrm>
          <a:solidFill>
            <a:schemeClr val="accent6">
              <a:lumMod val="60000"/>
              <a:lumOff val="40000"/>
            </a:schemeClr>
          </a:solidFill>
        </p:spPr>
        <p:txBody>
          <a:bodyPr/>
          <a:lstStyle/>
          <a:p>
            <a:r>
              <a:rPr lang="en-US" b="1" dirty="0"/>
              <a:t>Responsibility for Your Account</a:t>
            </a:r>
          </a:p>
        </p:txBody>
      </p:sp>
      <p:sp>
        <p:nvSpPr>
          <p:cNvPr id="3" name="Content Placeholder 2">
            <a:extLst>
              <a:ext uri="{FF2B5EF4-FFF2-40B4-BE49-F238E27FC236}">
                <a16:creationId xmlns:a16="http://schemas.microsoft.com/office/drawing/2014/main" id="{EDC41C4E-C00A-4731-81ED-08DB818309E0}"/>
              </a:ext>
            </a:extLst>
          </p:cNvPr>
          <p:cNvSpPr>
            <a:spLocks noGrp="1"/>
          </p:cNvSpPr>
          <p:nvPr>
            <p:ph idx="1"/>
          </p:nvPr>
        </p:nvSpPr>
        <p:spPr/>
        <p:txBody>
          <a:bodyPr>
            <a:normAutofit/>
          </a:bodyPr>
          <a:lstStyle/>
          <a:p>
            <a:r>
              <a:rPr lang="en-US" dirty="0"/>
              <a:t>Mont. D.R. Rule 4.05(D): </a:t>
            </a:r>
          </a:p>
          <a:p>
            <a:pPr marL="0" indent="0">
              <a:buNone/>
            </a:pPr>
            <a:r>
              <a:rPr lang="en-US" dirty="0"/>
              <a:t>	1. Each attorney will have a confidential and unique electronic identifier to use the eFiling System and they will be responsible for the security and use of such identifier.  </a:t>
            </a:r>
          </a:p>
          <a:p>
            <a:pPr marL="0" indent="0">
              <a:buNone/>
            </a:pPr>
            <a:endParaRPr lang="en-US" dirty="0"/>
          </a:p>
          <a:p>
            <a:pPr marL="0" indent="0">
              <a:buNone/>
            </a:pPr>
            <a:r>
              <a:rPr lang="en-US" dirty="0"/>
              <a:t>	2. All eFiled documents shall be deemed to be made with the authorization of the account holder who is assigned the specific unique electronic identifier, unless account holder proves to the satisfaction of the Court, by clear and convincing evidence, that the contrary is demonstrated. </a:t>
            </a:r>
          </a:p>
          <a:p>
            <a:endParaRPr lang="en-US" dirty="0"/>
          </a:p>
        </p:txBody>
      </p:sp>
      <p:pic>
        <p:nvPicPr>
          <p:cNvPr id="4" name="Picture 3" descr="&quot;Keep Safe Places&quot; on Vimeo"/>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78178" y="286871"/>
            <a:ext cx="2857375" cy="1843900"/>
          </a:xfrm>
          <a:prstGeom prst="rect">
            <a:avLst/>
          </a:prstGeom>
        </p:spPr>
      </p:pic>
      <p:sp>
        <p:nvSpPr>
          <p:cNvPr id="5" name="Slide Number Placeholder 4"/>
          <p:cNvSpPr>
            <a:spLocks noGrp="1"/>
          </p:cNvSpPr>
          <p:nvPr>
            <p:ph type="sldNum" sz="quarter" idx="12"/>
          </p:nvPr>
        </p:nvSpPr>
        <p:spPr/>
        <p:txBody>
          <a:bodyPr/>
          <a:lstStyle/>
          <a:p>
            <a:fld id="{AF84E4FC-5475-4E06-A093-F6681EFFDBFC}" type="slidenum">
              <a:rPr lang="en-US" smtClean="0"/>
              <a:t>8</a:t>
            </a:fld>
            <a:endParaRPr lang="en-US"/>
          </a:p>
        </p:txBody>
      </p:sp>
    </p:spTree>
    <p:extLst>
      <p:ext uri="{BB962C8B-B14F-4D97-AF65-F5344CB8AC3E}">
        <p14:creationId xmlns:p14="http://schemas.microsoft.com/office/powerpoint/2010/main" val="778302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6E84D-817D-4F77-AE24-A23657AECEB7}"/>
              </a:ext>
            </a:extLst>
          </p:cNvPr>
          <p:cNvSpPr>
            <a:spLocks noGrp="1"/>
          </p:cNvSpPr>
          <p:nvPr>
            <p:ph type="title"/>
          </p:nvPr>
        </p:nvSpPr>
        <p:spPr>
          <a:xfrm>
            <a:off x="838200" y="365125"/>
            <a:ext cx="10515600" cy="1239557"/>
          </a:xfrm>
          <a:solidFill>
            <a:schemeClr val="accent6">
              <a:lumMod val="60000"/>
              <a:lumOff val="40000"/>
            </a:schemeClr>
          </a:solidFill>
        </p:spPr>
        <p:txBody>
          <a:bodyPr>
            <a:normAutofit fontScale="90000"/>
          </a:bodyPr>
          <a:lstStyle/>
          <a:p>
            <a:r>
              <a:rPr lang="en-US" dirty="0"/>
              <a:t/>
            </a:r>
            <a:br>
              <a:rPr lang="en-US" dirty="0"/>
            </a:br>
            <a:r>
              <a:rPr lang="en-US" b="1" dirty="0"/>
              <a:t>MONT. D.R. RULE 4.05(F) FORM OF DOCUMENTS:</a:t>
            </a:r>
            <a:br>
              <a:rPr lang="en-US" b="1" dirty="0"/>
            </a:br>
            <a:endParaRPr lang="en-US" b="1" dirty="0"/>
          </a:p>
        </p:txBody>
      </p:sp>
      <p:sp>
        <p:nvSpPr>
          <p:cNvPr id="3" name="Content Placeholder 2">
            <a:extLst>
              <a:ext uri="{FF2B5EF4-FFF2-40B4-BE49-F238E27FC236}">
                <a16:creationId xmlns:a16="http://schemas.microsoft.com/office/drawing/2014/main" id="{503557D4-2FB8-4460-A84D-92DD02CEB03F}"/>
              </a:ext>
            </a:extLst>
          </p:cNvPr>
          <p:cNvSpPr>
            <a:spLocks noGrp="1"/>
          </p:cNvSpPr>
          <p:nvPr>
            <p:ph idx="1"/>
          </p:nvPr>
        </p:nvSpPr>
        <p:spPr/>
        <p:txBody>
          <a:bodyPr>
            <a:normAutofit/>
          </a:bodyPr>
          <a:lstStyle/>
          <a:p>
            <a:pPr marL="457200" lvl="1" indent="0">
              <a:buNone/>
            </a:pPr>
            <a:endParaRPr lang="en-US" dirty="0"/>
          </a:p>
          <a:p>
            <a:pPr marL="457200" lvl="1" indent="0">
              <a:buNone/>
            </a:pPr>
            <a:r>
              <a:rPr lang="en-US" dirty="0"/>
              <a:t>A filed document shall </a:t>
            </a:r>
            <a:r>
              <a:rPr lang="en-US" b="1" dirty="0"/>
              <a:t>not contain links </a:t>
            </a:r>
            <a:r>
              <a:rPr lang="en-US" dirty="0"/>
              <a:t>to other documents or references to the CMS, unless they are incorporated into the filed documents. </a:t>
            </a:r>
            <a:r>
              <a:rPr lang="en-US" b="1" dirty="0"/>
              <a:t>External links are prohibited.</a:t>
            </a:r>
            <a:r>
              <a:rPr lang="en-US" sz="2400" dirty="0">
                <a:latin typeface="Arial" panose="020B0604020202020204" pitchFamily="34" charset="0"/>
                <a:ea typeface="Calibri" panose="020F0502020204030204" pitchFamily="34" charset="0"/>
                <a:cs typeface="Times New Roman" panose="02020603050405020304" pitchFamily="18" charset="0"/>
              </a:rPr>
              <a:t> </a:t>
            </a:r>
          </a:p>
          <a:p>
            <a:pPr marL="457200" lvl="1" indent="0">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lvl="1" indent="0">
              <a:buNone/>
            </a:pPr>
            <a:r>
              <a:rPr lang="en-US" sz="2400" dirty="0">
                <a:latin typeface="Arial" panose="020B0604020202020204" pitchFamily="34" charset="0"/>
                <a:ea typeface="Calibri" panose="020F0502020204030204" pitchFamily="34" charset="0"/>
                <a:cs typeface="Times New Roman" panose="02020603050405020304" pitchFamily="18" charset="0"/>
              </a:rPr>
              <a:t>Individual documents included in a submission shall </a:t>
            </a:r>
            <a:r>
              <a:rPr lang="en-US" sz="2400" b="1" dirty="0">
                <a:latin typeface="Arial" panose="020B0604020202020204" pitchFamily="34" charset="0"/>
                <a:ea typeface="Calibri" panose="020F0502020204030204" pitchFamily="34" charset="0"/>
                <a:cs typeface="Times New Roman" panose="02020603050405020304" pitchFamily="18" charset="0"/>
              </a:rPr>
              <a:t>not exceed </a:t>
            </a:r>
            <a:r>
              <a:rPr lang="en-US" sz="2400" dirty="0">
                <a:latin typeface="Arial" panose="020B0604020202020204" pitchFamily="34" charset="0"/>
                <a:ea typeface="Calibri" panose="020F0502020204030204" pitchFamily="34" charset="0"/>
                <a:cs typeface="Times New Roman" panose="02020603050405020304" pitchFamily="18" charset="0"/>
              </a:rPr>
              <a:t>10 megabytes in size.</a:t>
            </a:r>
          </a:p>
          <a:p>
            <a:pPr marL="457200" lvl="1" indent="0">
              <a:buNone/>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457200" lvl="1" indent="0">
              <a:buNone/>
            </a:pPr>
            <a:r>
              <a:rPr lang="en-US" sz="2400" dirty="0">
                <a:latin typeface="Arial" panose="020B0604020202020204" pitchFamily="34" charset="0"/>
                <a:ea typeface="Calibri" panose="020F0502020204030204" pitchFamily="34" charset="0"/>
                <a:cs typeface="Times New Roman" panose="02020603050405020304" pitchFamily="18" charset="0"/>
              </a:rPr>
              <a:t>Any combination of documents eFiled in one submission shall </a:t>
            </a:r>
            <a:r>
              <a:rPr lang="en-US" sz="2400" b="1" dirty="0">
                <a:latin typeface="Arial" panose="020B0604020202020204" pitchFamily="34" charset="0"/>
                <a:ea typeface="Calibri" panose="020F0502020204030204" pitchFamily="34" charset="0"/>
                <a:cs typeface="Times New Roman" panose="02020603050405020304" pitchFamily="18" charset="0"/>
              </a:rPr>
              <a:t>not exceed</a:t>
            </a:r>
            <a:r>
              <a:rPr lang="en-US" sz="2400" dirty="0">
                <a:latin typeface="Arial" panose="020B0604020202020204" pitchFamily="34" charset="0"/>
                <a:ea typeface="Calibri" panose="020F0502020204030204" pitchFamily="34" charset="0"/>
                <a:cs typeface="Times New Roman" panose="02020603050405020304" pitchFamily="18" charset="0"/>
              </a:rPr>
              <a:t> 30 megabytes in size.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AF84E4FC-5475-4E06-A093-F6681EFFDBFC}" type="slidenum">
              <a:rPr lang="en-US" smtClean="0"/>
              <a:t>9</a:t>
            </a:fld>
            <a:endParaRPr lang="en-US"/>
          </a:p>
        </p:txBody>
      </p:sp>
    </p:spTree>
    <p:extLst>
      <p:ext uri="{BB962C8B-B14F-4D97-AF65-F5344CB8AC3E}">
        <p14:creationId xmlns:p14="http://schemas.microsoft.com/office/powerpoint/2010/main" val="1058414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TotalTime>
  <Words>3045</Words>
  <Application>Microsoft Office PowerPoint</Application>
  <PresentationFormat>Widescreen</PresentationFormat>
  <Paragraphs>314</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Times New Roman</vt:lpstr>
      <vt:lpstr>Wingdings</vt:lpstr>
      <vt:lpstr>Office Theme</vt:lpstr>
      <vt:lpstr>Domestic Relations eFiling </vt:lpstr>
      <vt:lpstr>How does it work? </vt:lpstr>
      <vt:lpstr>What’s different? Generally </vt:lpstr>
      <vt:lpstr>What’s different? Generally (continued)</vt:lpstr>
      <vt:lpstr>What’s different? Generally (continued)</vt:lpstr>
      <vt:lpstr>What’s different? Generally (continued)</vt:lpstr>
      <vt:lpstr>eFiling Accounts </vt:lpstr>
      <vt:lpstr>Responsibility for Your Account</vt:lpstr>
      <vt:lpstr> MONT. D.R. RULE 4.05(F) FORM OF DOCUMENTS: </vt:lpstr>
      <vt:lpstr> MONT. D.R. RULE 4.05(F) FORM OF DOCUMENTS: continued </vt:lpstr>
      <vt:lpstr> MONT. D.R. RULE 4.05(F) FORM OF DOCUMENTS: continued </vt:lpstr>
      <vt:lpstr>OTHER NEW MONT. CO. RULES</vt:lpstr>
      <vt:lpstr>MONT. D.R. RULE 4.05(F) FORM OF DOCUMENTS: continued</vt:lpstr>
      <vt:lpstr>MONT. D.R. RULE 4.05(F) FORM OF DOCUMENTS: 4. Signatures (continued):</vt:lpstr>
      <vt:lpstr>MONT. D.R. RULE 4.05(F) FORM OF DOCUMENTS: 4. Signatures (continued):</vt:lpstr>
      <vt:lpstr>MONT. D.R. RULE 4.05(F) FORM OF DOCUMENTS: 4. Signatures (continued):</vt:lpstr>
      <vt:lpstr> MONT. D.R. RULE 4.05(G) TIME, EFFECT AND PROCESS OF eFILING: </vt:lpstr>
      <vt:lpstr> MONT. D.R. RULE 4.05(G) TIME, EFFECT AND PROCESS OF eFILING: </vt:lpstr>
      <vt:lpstr> MONT. D.R. RULE 4.05(G) TIME, EFFECT AND PROCESS OF eFILING: </vt:lpstr>
      <vt:lpstr> MONT. D.R. RULE 4.05(H)(a)(i) &amp; (ii) SERVICE: </vt:lpstr>
      <vt:lpstr> MONT. D.R. RULE 4.05(H)(a)(iii) SERVICE: </vt:lpstr>
      <vt:lpstr>  MONT. D.R. RULE 4.05(H)(3)(B)(i) SERVICE: WHAT’S NEW  </vt:lpstr>
      <vt:lpstr>  MONT. D.R. RULE 4.05(H)(3)(b)(ii) SERVICE: WHAT’S NEW  </vt:lpstr>
      <vt:lpstr>  MONT. D.R. RULE 4.05(H)(3)(c)(i) &amp; (ii) SERVICE: WHAT’S NEW  </vt:lpstr>
      <vt:lpstr>MONT. D.R. RULE 4.05(H)(4)(a) SERVICE: WHAT’S NEW</vt:lpstr>
      <vt:lpstr>MONT. D.R. RULE 4.05(H)(4)(b) SERVICE: WHAT’S NEW</vt:lpstr>
      <vt:lpstr>MONT. D.R. RULE 4.05(H)(5) SERVICE: WHAT’S NEW</vt:lpstr>
      <vt:lpstr>Questionnaires</vt:lpstr>
      <vt:lpstr>MONT. D.R. Rule 4.13 SERVICE OF PROCESS AND SPECIAL PROCESS SERVERS: </vt:lpstr>
      <vt:lpstr> MONT. D.R. RULE 4.15  ORAL HEARINGS ON TEMPORARY ORDER  </vt:lpstr>
      <vt:lpstr> MONT. D.R. RULE 4.17 TEMPORARY RESTRAINING ORDERS AND EX PARTE ORDERS   </vt:lpstr>
      <vt:lpstr> MONT. D.R. RULE 4.20 CONTINUANCES     Change to Procedure   </vt:lpstr>
      <vt:lpstr> MONT. D.R. RULE 4.20 CONTINUANCES     Change to Procedure (continued)  </vt:lpstr>
      <vt:lpstr> MONT. D.R. RULE 4.23 SUBMITTING FINAL JUDGMENTS AND DECREES  </vt:lpstr>
      <vt:lpstr>DISSOLUTION SEPARATION AGREEMENTS AND  SHARED PARENTING PLANS</vt:lpstr>
      <vt:lpstr>DIVORCE AND SEPARATION AGREEMENTS</vt:lpstr>
      <vt:lpstr> MONT. D.R. RULE 4.41 POST-DECREE MOTIONS </vt:lpstr>
      <vt:lpstr> MONT. D.R. RULE 4.41(E)(3)  POST-DECREE MOTIONS </vt:lpstr>
      <vt:lpstr> MONT. D.R. RULE 4.42(C)  MOTIONS TO SHOW CAUSE (CONTEMPT) </vt:lpstr>
      <vt:lpstr>What’s different for Self-Represented Parties (not much) </vt:lpstr>
      <vt:lpstr>TROUBLESHOOTING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Relations eFiling</dc:title>
  <dc:creator>B Reno</dc:creator>
  <cp:lastModifiedBy>Brandon Campbell</cp:lastModifiedBy>
  <cp:revision>137</cp:revision>
  <cp:lastPrinted>2020-10-15T14:26:27Z</cp:lastPrinted>
  <dcterms:created xsi:type="dcterms:W3CDTF">2020-03-29T21:59:16Z</dcterms:created>
  <dcterms:modified xsi:type="dcterms:W3CDTF">2022-03-28T14:53:02Z</dcterms:modified>
</cp:coreProperties>
</file>